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4" r:id="rId5"/>
    <p:sldId id="265" r:id="rId6"/>
    <p:sldId id="266" r:id="rId7"/>
    <p:sldId id="267" r:id="rId8"/>
    <p:sldId id="268" r:id="rId9"/>
    <p:sldId id="269" r:id="rId10"/>
    <p:sldId id="270"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4" autoAdjust="0"/>
    <p:restoredTop sz="95172" autoAdjust="0"/>
  </p:normalViewPr>
  <p:slideViewPr>
    <p:cSldViewPr snapToGrid="0">
      <p:cViewPr varScale="1">
        <p:scale>
          <a:sx n="67" d="100"/>
          <a:sy n="67" d="100"/>
        </p:scale>
        <p:origin x="77"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48C9-D327-4E7B-93FF-330F7452F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840C5D-F9EE-4844-8B31-D0256DC65E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926A9F-11D9-4B5C-8383-55D212A7FBC8}"/>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965217FD-F92A-4384-A08C-A7B42A07C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CADCD-6428-41E4-B447-8D3FAB8C5C3B}"/>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217702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FC33-845C-44C2-A5DA-255D8D35EF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DAF5D4-93F5-48AC-AA4E-46A69432D8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2CCD7-46D2-4051-9DA5-04FD16151BE1}"/>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2C216B91-D589-4E77-9813-4744BEC3DE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19E583-8B2B-4C09-9385-3C955CE0EC89}"/>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314343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3C1D66-1FFD-48BF-A3F0-5D2AE0E8C0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AB7811-A612-4EA3-95C0-7C11B91D80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05AB0-8215-453F-850A-AB12994F625D}"/>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FB279017-2073-43F5-82AA-EEA76B6AC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26EDA-43FF-4B59-B4F9-0699556C2257}"/>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90904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922B-08A0-4EDE-B3FD-F57B5C276C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E2A3A-85B8-45F4-9BAF-44A4946A4F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F21CA-7340-485D-B6AF-7B67FC441AD6}"/>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54BFC22A-8DAA-4C97-B7FE-92E807600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EA9-B4DD-4605-96E3-D13343819BD7}"/>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212533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C609-B5BB-4821-BC9E-A0719FA9E2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0CD4D1-47AD-4964-9C4A-91971E763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85682F-19F7-4C24-8B67-264CE65D1ABB}"/>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87E1590C-4200-45AF-A21D-4C15B4F8FF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A04DC-DA1E-4CAD-8A8F-0AD4F7E6A8D9}"/>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169844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205D-9DCD-4D67-A335-83A60DF74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F12DB-1B77-4C0E-BD9D-B3CAFDADC0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69A247-407E-40C3-AEDC-2FE16575CD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494238-7AB8-45B1-90FA-A1F4EB397FE0}"/>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6" name="Footer Placeholder 5">
            <a:extLst>
              <a:ext uri="{FF2B5EF4-FFF2-40B4-BE49-F238E27FC236}">
                <a16:creationId xmlns:a16="http://schemas.microsoft.com/office/drawing/2014/main" id="{F710DAE5-3713-4043-9D8B-D5AD304412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5229-2A15-4BD8-92CB-65F15D5A9474}"/>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316684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2BB5-57BC-4309-AE19-6247AC017D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254EF7-246A-4672-80EA-DB171D0E2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38DA23-5F70-493B-B796-066DE027E9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8B9A23-2024-4E3D-B2D9-4B4913D79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01EBB0-B72B-4888-B33A-DFA8059BF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3671DD-8759-4362-9955-EB5F35F09723}"/>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8" name="Footer Placeholder 7">
            <a:extLst>
              <a:ext uri="{FF2B5EF4-FFF2-40B4-BE49-F238E27FC236}">
                <a16:creationId xmlns:a16="http://schemas.microsoft.com/office/drawing/2014/main" id="{89220245-2318-4FE9-B1ED-FE87D1371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6746E3-C744-421F-AC7E-9F8DEB3ACDD6}"/>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192785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E647-E593-4ED0-9710-C3334292D9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6929C-7821-427C-94F7-BC43E4B72D35}"/>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4" name="Footer Placeholder 3">
            <a:extLst>
              <a:ext uri="{FF2B5EF4-FFF2-40B4-BE49-F238E27FC236}">
                <a16:creationId xmlns:a16="http://schemas.microsoft.com/office/drawing/2014/main" id="{0316576A-4E93-443F-AC46-1B1EBD24E2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DD0E7E-8882-490C-B91C-D0E206070F88}"/>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298559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22F23-CB72-4C3C-B884-7F0220709998}"/>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3" name="Footer Placeholder 2">
            <a:extLst>
              <a:ext uri="{FF2B5EF4-FFF2-40B4-BE49-F238E27FC236}">
                <a16:creationId xmlns:a16="http://schemas.microsoft.com/office/drawing/2014/main" id="{F63FAB5C-F36B-41E3-8BFA-1943051CD6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42AA1D-9CEE-469E-8F95-14A44FDE0A18}"/>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156426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6631F-C8FB-44F9-853F-2E0EA13B09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FAEDA5-2F4B-4577-AB64-54F8E2240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E6BA1E-F53B-446F-8B36-A09985951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47977-184D-4AAE-9335-94977B0649E8}"/>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6" name="Footer Placeholder 5">
            <a:extLst>
              <a:ext uri="{FF2B5EF4-FFF2-40B4-BE49-F238E27FC236}">
                <a16:creationId xmlns:a16="http://schemas.microsoft.com/office/drawing/2014/main" id="{AE8DF7B2-ACBC-470A-A324-CB15C71F6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457E00-CE2B-401D-9F53-E6BD3023F416}"/>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36382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EBFD-5B4E-484E-86CD-B38758C5C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8304BB-53EA-4B3D-BCB6-BDF21C9C0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961A14-64A6-4ECF-A036-797DB675F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2F0D1-B607-470A-B311-F02C987C2CF9}"/>
              </a:ext>
            </a:extLst>
          </p:cNvPr>
          <p:cNvSpPr>
            <a:spLocks noGrp="1"/>
          </p:cNvSpPr>
          <p:nvPr>
            <p:ph type="dt" sz="half" idx="10"/>
          </p:nvPr>
        </p:nvSpPr>
        <p:spPr/>
        <p:txBody>
          <a:bodyPr/>
          <a:lstStyle/>
          <a:p>
            <a:fld id="{7A854F60-F6CD-495F-91A9-C28ECE30A402}" type="datetimeFigureOut">
              <a:rPr lang="en-US" smtClean="0"/>
              <a:t>9/2/2020</a:t>
            </a:fld>
            <a:endParaRPr lang="en-US"/>
          </a:p>
        </p:txBody>
      </p:sp>
      <p:sp>
        <p:nvSpPr>
          <p:cNvPr id="6" name="Footer Placeholder 5">
            <a:extLst>
              <a:ext uri="{FF2B5EF4-FFF2-40B4-BE49-F238E27FC236}">
                <a16:creationId xmlns:a16="http://schemas.microsoft.com/office/drawing/2014/main" id="{F5242AA2-EE85-4FAC-90DF-B001218CFC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66EF8-76E1-4913-AB9D-0C5FBFD183E8}"/>
              </a:ext>
            </a:extLst>
          </p:cNvPr>
          <p:cNvSpPr>
            <a:spLocks noGrp="1"/>
          </p:cNvSpPr>
          <p:nvPr>
            <p:ph type="sldNum" sz="quarter" idx="12"/>
          </p:nvPr>
        </p:nvSpPr>
        <p:spPr/>
        <p:txBody>
          <a:bodyPr/>
          <a:lstStyle/>
          <a:p>
            <a:fld id="{E75BF0DB-0BB0-44F3-B4FF-F0337BC0FACC}" type="slidenum">
              <a:rPr lang="en-US" smtClean="0"/>
              <a:t>‹#›</a:t>
            </a:fld>
            <a:endParaRPr lang="en-US"/>
          </a:p>
        </p:txBody>
      </p:sp>
    </p:spTree>
    <p:extLst>
      <p:ext uri="{BB962C8B-B14F-4D97-AF65-F5344CB8AC3E}">
        <p14:creationId xmlns:p14="http://schemas.microsoft.com/office/powerpoint/2010/main" val="20140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46DEB5-D2F8-4FA1-BF23-377D31AE98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0D5F47-AE45-4184-83E3-9FE53F1330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51C1C-91A1-474B-9709-99A4EFA791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54F60-F6CD-495F-91A9-C28ECE30A402}" type="datetimeFigureOut">
              <a:rPr lang="en-US" smtClean="0"/>
              <a:t>9/2/2020</a:t>
            </a:fld>
            <a:endParaRPr lang="en-US"/>
          </a:p>
        </p:txBody>
      </p:sp>
      <p:sp>
        <p:nvSpPr>
          <p:cNvPr id="5" name="Footer Placeholder 4">
            <a:extLst>
              <a:ext uri="{FF2B5EF4-FFF2-40B4-BE49-F238E27FC236}">
                <a16:creationId xmlns:a16="http://schemas.microsoft.com/office/drawing/2014/main" id="{51AF2FA0-9497-4113-88C1-08CD549841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89C59F-B4CE-4F54-A0BB-306919482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BF0DB-0BB0-44F3-B4FF-F0337BC0FACC}" type="slidenum">
              <a:rPr lang="en-US" smtClean="0"/>
              <a:t>‹#›</a:t>
            </a:fld>
            <a:endParaRPr lang="en-US"/>
          </a:p>
        </p:txBody>
      </p:sp>
    </p:spTree>
    <p:extLst>
      <p:ext uri="{BB962C8B-B14F-4D97-AF65-F5344CB8AC3E}">
        <p14:creationId xmlns:p14="http://schemas.microsoft.com/office/powerpoint/2010/main" val="274744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d.docs.live.net/5a6ef16f76f5ea41/Desktop/Care%20Act%20Packet/tjudd@okmms.org" TargetMode="External"/><Relationship Id="rId3" Type="http://schemas.openxmlformats.org/officeDocument/2006/relationships/hyperlink" Target="https://d.docs.live.net/5a6ef16f76f5ea41/Desktop/Care%20Act%20Packet/spaulson@omag.org" TargetMode="External"/><Relationship Id="rId7" Type="http://schemas.openxmlformats.org/officeDocument/2006/relationships/image" Target="../media/image1.jpg"/><Relationship Id="rId2" Type="http://schemas.openxmlformats.org/officeDocument/2006/relationships/hyperlink" Target="https://d.docs.live.net/5a6ef16f76f5ea41/Desktop/Care%20Act%20Packet/dspitler@omag.org" TargetMode="External"/><Relationship Id="rId1" Type="http://schemas.openxmlformats.org/officeDocument/2006/relationships/slideLayout" Target="../slideLayouts/slideLayout2.xml"/><Relationship Id="rId6" Type="http://schemas.openxmlformats.org/officeDocument/2006/relationships/hyperlink" Target="https://d.docs.live.net/5a6ef16f76f5ea41/Desktop/Care%20Act%20Packet/frank@crawfordcpas.com" TargetMode="External"/><Relationship Id="rId5" Type="http://schemas.openxmlformats.org/officeDocument/2006/relationships/hyperlink" Target="https://d.docs.live.net/5a6ef16f76f5ea41/Desktop/Care%20Act%20Packet/rrumsey@okmms.org" TargetMode="External"/><Relationship Id="rId10" Type="http://schemas.openxmlformats.org/officeDocument/2006/relationships/hyperlink" Target="https://d.docs.live.net/5a6ef16f76f5ea41/Desktop/Care%20Act%20Packet/jbryant@omag.org" TargetMode="External"/><Relationship Id="rId4" Type="http://schemas.openxmlformats.org/officeDocument/2006/relationships/hyperlink" Target="https://d.docs.live.net/5a6ef16f76f5ea41/Desktop/Care%20Act%20Packet/steve_garrett1964@yahoo.com" TargetMode="External"/><Relationship Id="rId9" Type="http://schemas.openxmlformats.org/officeDocument/2006/relationships/hyperlink" Target="mailto:mcoleman@omag.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info@okmm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okmm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governor.ok.gov/crfgra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7F960-1DD0-430F-ACBD-143596D9BF98}"/>
              </a:ext>
            </a:extLst>
          </p:cNvPr>
          <p:cNvSpPr>
            <a:spLocks noGrp="1"/>
          </p:cNvSpPr>
          <p:nvPr>
            <p:ph type="ctrTitle"/>
          </p:nvPr>
        </p:nvSpPr>
        <p:spPr>
          <a:xfrm>
            <a:off x="1523999" y="2327709"/>
            <a:ext cx="9144000" cy="2387600"/>
          </a:xfrm>
        </p:spPr>
        <p:txBody>
          <a:bodyPr/>
          <a:lstStyle/>
          <a:p>
            <a:r>
              <a:rPr lang="en-US" dirty="0"/>
              <a:t>2020 CARES Act Funding</a:t>
            </a:r>
            <a:br>
              <a:rPr lang="en-US" dirty="0"/>
            </a:br>
            <a:r>
              <a:rPr lang="en-US" sz="4800" dirty="0"/>
              <a:t>for Oklahoma Cities &amp; Towns</a:t>
            </a:r>
            <a:endParaRPr lang="en-US" dirty="0"/>
          </a:p>
        </p:txBody>
      </p:sp>
      <p:pic>
        <p:nvPicPr>
          <p:cNvPr id="5" name="Picture 4">
            <a:extLst>
              <a:ext uri="{FF2B5EF4-FFF2-40B4-BE49-F238E27FC236}">
                <a16:creationId xmlns:a16="http://schemas.microsoft.com/office/drawing/2014/main" id="{F63BA2FA-412C-4573-BA01-08DCBAC99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527" y="367976"/>
            <a:ext cx="7148945" cy="2416343"/>
          </a:xfrm>
          <a:prstGeom prst="rect">
            <a:avLst/>
          </a:prstGeom>
        </p:spPr>
      </p:pic>
      <p:pic>
        <p:nvPicPr>
          <p:cNvPr id="7" name="Picture 6">
            <a:extLst>
              <a:ext uri="{FF2B5EF4-FFF2-40B4-BE49-F238E27FC236}">
                <a16:creationId xmlns:a16="http://schemas.microsoft.com/office/drawing/2014/main" id="{5999D687-307A-4558-8F4C-62870E2B4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31" y="5064540"/>
            <a:ext cx="1551847" cy="1467047"/>
          </a:xfrm>
          <a:prstGeom prst="rect">
            <a:avLst/>
          </a:prstGeom>
        </p:spPr>
      </p:pic>
      <p:pic>
        <p:nvPicPr>
          <p:cNvPr id="9" name="Picture 8">
            <a:extLst>
              <a:ext uri="{FF2B5EF4-FFF2-40B4-BE49-F238E27FC236}">
                <a16:creationId xmlns:a16="http://schemas.microsoft.com/office/drawing/2014/main" id="{1D2E0712-E6DC-46B7-93F9-1FDC91B821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89918" y="4768577"/>
            <a:ext cx="1873827" cy="1873827"/>
          </a:xfrm>
          <a:prstGeom prst="rect">
            <a:avLst/>
          </a:prstGeom>
        </p:spPr>
      </p:pic>
    </p:spTree>
    <p:extLst>
      <p:ext uri="{BB962C8B-B14F-4D97-AF65-F5344CB8AC3E}">
        <p14:creationId xmlns:p14="http://schemas.microsoft.com/office/powerpoint/2010/main" val="47969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FREQUENT QUESTIONS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580148"/>
            <a:ext cx="10515600" cy="5277852"/>
          </a:xfrm>
        </p:spPr>
        <p:txBody>
          <a:bodyPr>
            <a:normAutofit/>
          </a:bodyPr>
          <a:lstStyle/>
          <a:p>
            <a:pPr marL="514350" indent="-514350" algn="just">
              <a:lnSpc>
                <a:spcPct val="150000"/>
              </a:lnSpc>
              <a:spcBef>
                <a:spcPts val="0"/>
              </a:spcBef>
              <a:buAutoNum type="arabicPeriod" startAt="7"/>
            </a:pPr>
            <a:r>
              <a:rPr lang="en-US" dirty="0">
                <a:latin typeface="Calibri" panose="020F0502020204030204" pitchFamily="34" charset="0"/>
                <a:ea typeface="Calibri" panose="020F0502020204030204" pitchFamily="34" charset="0"/>
                <a:cs typeface="Calibri" panose="020F0502020204030204" pitchFamily="34" charset="0"/>
              </a:rPr>
              <a:t>Do I need to include costs other than salary and benefits in the resolutions?</a:t>
            </a:r>
          </a:p>
          <a:p>
            <a:pPr marL="0" indent="0" algn="just">
              <a:lnSpc>
                <a:spcPct val="150000"/>
              </a:lnSpc>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No, not necessary.</a:t>
            </a:r>
          </a:p>
          <a:p>
            <a:pPr marL="514350" indent="-514350" algn="just">
              <a:lnSpc>
                <a:spcPct val="150000"/>
              </a:lnSpc>
              <a:spcBef>
                <a:spcPts val="0"/>
              </a:spcBef>
              <a:buAutoNum type="arabicPeriod" startAt="8"/>
            </a:pPr>
            <a:r>
              <a:rPr lang="en-US" dirty="0">
                <a:latin typeface="Calibri" panose="020F0502020204030204" pitchFamily="34" charset="0"/>
                <a:ea typeface="Calibri" panose="020F0502020204030204" pitchFamily="34" charset="0"/>
                <a:cs typeface="Calibri" panose="020F0502020204030204" pitchFamily="34" charset="0"/>
              </a:rPr>
              <a:t>What if my expenses are minimal for now?</a:t>
            </a:r>
          </a:p>
          <a:p>
            <a:pPr marL="0" indent="0" algn="just">
              <a:lnSpc>
                <a:spcPct val="150000"/>
              </a:lnSpc>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Submit something prior to September 15!</a:t>
            </a:r>
          </a:p>
          <a:p>
            <a:pPr marL="0" marR="0" lvl="0" indent="0" algn="just">
              <a:lnSpc>
                <a:spcPct val="150000"/>
              </a:lnSpc>
              <a:spcBef>
                <a:spcPts val="0"/>
              </a:spcBef>
              <a:spcAft>
                <a:spcPts val="0"/>
              </a:spcAft>
              <a:buNone/>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288223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7A17-BBE2-4747-9674-377514C61CD5}"/>
              </a:ext>
            </a:extLst>
          </p:cNvPr>
          <p:cNvSpPr>
            <a:spLocks noGrp="1"/>
          </p:cNvSpPr>
          <p:nvPr>
            <p:ph type="title"/>
          </p:nvPr>
        </p:nvSpPr>
        <p:spPr>
          <a:xfrm>
            <a:off x="0" y="481091"/>
            <a:ext cx="12192000" cy="1325563"/>
          </a:xfrm>
        </p:spPr>
        <p:txBody>
          <a:bodyPr/>
          <a:lstStyle/>
          <a:p>
            <a:pPr algn="ctr"/>
            <a:r>
              <a:rPr lang="en-US" dirty="0"/>
              <a:t>CONTACT</a:t>
            </a:r>
          </a:p>
        </p:txBody>
      </p:sp>
      <p:sp>
        <p:nvSpPr>
          <p:cNvPr id="4" name="TextBox 3">
            <a:extLst>
              <a:ext uri="{FF2B5EF4-FFF2-40B4-BE49-F238E27FC236}">
                <a16:creationId xmlns:a16="http://schemas.microsoft.com/office/drawing/2014/main" id="{2CF16E3A-7C4A-41D7-BB80-4BBDF44FAA20}"/>
              </a:ext>
            </a:extLst>
          </p:cNvPr>
          <p:cNvSpPr txBox="1"/>
          <p:nvPr/>
        </p:nvSpPr>
        <p:spPr>
          <a:xfrm>
            <a:off x="5624137" y="2828002"/>
            <a:ext cx="4468091" cy="3925690"/>
          </a:xfrm>
          <a:prstGeom prst="rect">
            <a:avLst/>
          </a:prstGeom>
          <a:noFill/>
        </p:spPr>
        <p:txBody>
          <a:bodyPr wrap="square" rtlCol="0">
            <a:spAutoFit/>
          </a:bodyPr>
          <a:lstStyle/>
          <a:p>
            <a:pPr marL="45720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OMAG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Clerks/Treasurers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Dorie </a:t>
            </a:r>
            <a:r>
              <a:rPr lang="en-US" sz="1800" dirty="0" err="1">
                <a:effectLst/>
                <a:latin typeface="Calibri" panose="020F0502020204030204" pitchFamily="34" charset="0"/>
                <a:ea typeface="Calibri" panose="020F0502020204030204" pitchFamily="34" charset="0"/>
                <a:cs typeface="Calibri" panose="020F0502020204030204" pitchFamily="34" charset="0"/>
              </a:rPr>
              <a:t>Spitler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dspitler@omag.org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(405) 657-1418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Human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Suzie Paulson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spaulson@omag.org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(405) 657-1444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16611760-CCD0-4B46-BC0F-496D2834F48F}"/>
              </a:ext>
            </a:extLst>
          </p:cNvPr>
          <p:cNvSpPr txBox="1"/>
          <p:nvPr/>
        </p:nvSpPr>
        <p:spPr>
          <a:xfrm>
            <a:off x="-442954" y="2806381"/>
            <a:ext cx="4468091" cy="4324645"/>
          </a:xfrm>
          <a:prstGeom prst="rect">
            <a:avLst/>
          </a:prstGeom>
          <a:noFill/>
        </p:spPr>
        <p:txBody>
          <a:bodyPr wrap="square" rtlCol="0">
            <a:spAutoFit/>
          </a:bodyPr>
          <a:lstStyle/>
          <a:p>
            <a:pPr marL="45720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OMMS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Northeast/Southeast Regions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Steve Garrett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steve_garrett1964@yahoo.com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918-743-8018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North Central/South Central Regions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Rick Rumsey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rrumsey@okmms.org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918-743-8018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9" name="TextBox 8">
            <a:extLst>
              <a:ext uri="{FF2B5EF4-FFF2-40B4-BE49-F238E27FC236}">
                <a16:creationId xmlns:a16="http://schemas.microsoft.com/office/drawing/2014/main" id="{DB14B622-F5FA-403E-B902-5DE498AFC133}"/>
              </a:ext>
            </a:extLst>
          </p:cNvPr>
          <p:cNvSpPr txBox="1"/>
          <p:nvPr/>
        </p:nvSpPr>
        <p:spPr>
          <a:xfrm>
            <a:off x="4255490" y="1636821"/>
            <a:ext cx="3255820" cy="1361014"/>
          </a:xfrm>
          <a:prstGeom prst="rect">
            <a:avLst/>
          </a:prstGeom>
          <a:noFill/>
        </p:spPr>
        <p:txBody>
          <a:bodyPr wrap="square" rtlCol="0">
            <a:spAutoFit/>
          </a:bodyPr>
          <a:lstStyle/>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Crawford &amp; Associates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frank@crawfordcpas.com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(405) 691-5550</a:t>
            </a: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pic>
        <p:nvPicPr>
          <p:cNvPr id="11" name="Picture 10">
            <a:extLst>
              <a:ext uri="{FF2B5EF4-FFF2-40B4-BE49-F238E27FC236}">
                <a16:creationId xmlns:a16="http://schemas.microsoft.com/office/drawing/2014/main" id="{C2C0D4F7-2CEC-46D2-8F02-1357F2D5D86F}"/>
              </a:ext>
            </a:extLst>
          </p:cNvPr>
          <p:cNvPicPr>
            <a:picLocks noChangeAspect="1"/>
          </p:cNvPicPr>
          <p:nvPr/>
        </p:nvPicPr>
        <p:blipFill rotWithShape="1">
          <a:blip r:embed="rId7">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
        <p:nvSpPr>
          <p:cNvPr id="12" name="TextBox 11">
            <a:extLst>
              <a:ext uri="{FF2B5EF4-FFF2-40B4-BE49-F238E27FC236}">
                <a16:creationId xmlns:a16="http://schemas.microsoft.com/office/drawing/2014/main" id="{6D135759-FDDA-4227-8D25-A65D0E1831C9}"/>
              </a:ext>
            </a:extLst>
          </p:cNvPr>
          <p:cNvSpPr txBox="1"/>
          <p:nvPr/>
        </p:nvSpPr>
        <p:spPr>
          <a:xfrm>
            <a:off x="2772722" y="3398068"/>
            <a:ext cx="4572000" cy="3937103"/>
          </a:xfrm>
          <a:prstGeom prst="rect">
            <a:avLst/>
          </a:prstGeom>
          <a:noFill/>
        </p:spPr>
        <p:txBody>
          <a:bodyPr wrap="square" rtlCol="0">
            <a:spAutoFit/>
          </a:bodyPr>
          <a:lstStyle/>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Northwest/Southwest Regions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Tracy Judd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8"/>
              </a:rPr>
              <a:t>tjudd@okmms.org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918-743-8018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General Assistance: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Brittany Long, OMMS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info@okmms.org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(918) 743-8018</a:t>
            </a:r>
          </a:p>
          <a:p>
            <a:pPr marL="457200" marR="0" algn="ct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David Weatherford</a:t>
            </a:r>
          </a:p>
          <a:p>
            <a:pPr marL="457200" marR="0" algn="ct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(918) 743-8355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3" name="TextBox 12">
            <a:extLst>
              <a:ext uri="{FF2B5EF4-FFF2-40B4-BE49-F238E27FC236}">
                <a16:creationId xmlns:a16="http://schemas.microsoft.com/office/drawing/2014/main" id="{C0D63CCD-CB8D-4603-9534-EABB005F48D3}"/>
              </a:ext>
            </a:extLst>
          </p:cNvPr>
          <p:cNvSpPr txBox="1"/>
          <p:nvPr/>
        </p:nvSpPr>
        <p:spPr>
          <a:xfrm>
            <a:off x="8291743" y="3398068"/>
            <a:ext cx="4332303" cy="2842830"/>
          </a:xfrm>
          <a:prstGeom prst="rect">
            <a:avLst/>
          </a:prstGeom>
          <a:noFill/>
        </p:spPr>
        <p:txBody>
          <a:bodyPr wrap="square" rtlCol="0">
            <a:spAutoFit/>
          </a:bodyPr>
          <a:lstStyle/>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Human Resources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Monica Coleman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9"/>
              </a:rPr>
              <a:t>mcoleman@omag.org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City Attorneys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Jeff Bryant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10"/>
              </a:rPr>
              <a:t>jbryant@omag.org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ct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018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59A0-5238-4994-8002-DE0F9A13E1A9}"/>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DFBDE709-29E1-42BE-930F-BFFC8D396780}"/>
              </a:ext>
            </a:extLst>
          </p:cNvPr>
          <p:cNvSpPr>
            <a:spLocks noGrp="1"/>
          </p:cNvSpPr>
          <p:nvPr>
            <p:ph idx="1"/>
          </p:nvPr>
        </p:nvSpPr>
        <p:spPr>
          <a:xfrm>
            <a:off x="838200" y="2269509"/>
            <a:ext cx="10515600" cy="4351338"/>
          </a:xfrm>
        </p:spPr>
        <p:txBody>
          <a:bodyPr>
            <a:normAutofit fontScale="85000" lnSpcReduction="20000"/>
          </a:bodyPr>
          <a:lstStyle/>
          <a:p>
            <a:pPr marL="0" indent="0" algn="ctr">
              <a:buNone/>
            </a:pPr>
            <a:r>
              <a:rPr lang="en-US" sz="5400" dirty="0">
                <a:hlinkClick r:id="rId2"/>
              </a:rPr>
              <a:t>info@okmms.org</a:t>
            </a:r>
            <a:endParaRPr lang="en-US" sz="5400" dirty="0"/>
          </a:p>
          <a:p>
            <a:pPr marL="0" indent="0" algn="ctr">
              <a:buNone/>
            </a:pPr>
            <a:endParaRPr lang="en-US" sz="5400" dirty="0"/>
          </a:p>
          <a:p>
            <a:pPr marL="0" indent="0" algn="ctr">
              <a:buNone/>
            </a:pPr>
            <a:r>
              <a:rPr lang="en-US" sz="4800" dirty="0"/>
              <a:t>Feel free to email during the Zoom for </a:t>
            </a:r>
          </a:p>
          <a:p>
            <a:pPr marL="0" indent="0" algn="ctr">
              <a:buNone/>
            </a:pPr>
            <a:r>
              <a:rPr lang="en-US" sz="4800" dirty="0"/>
              <a:t>real-time response</a:t>
            </a:r>
          </a:p>
          <a:p>
            <a:pPr marL="0" indent="0" algn="ctr">
              <a:buNone/>
            </a:pPr>
            <a:endParaRPr lang="en-US" sz="4800" dirty="0"/>
          </a:p>
          <a:p>
            <a:pPr marL="0" indent="0" algn="ctr">
              <a:buNone/>
            </a:pPr>
            <a:r>
              <a:rPr lang="en-US" sz="4800" dirty="0"/>
              <a:t>Email us your status as of today so we know where you are in the process &amp; if you need assistance.</a:t>
            </a:r>
          </a:p>
        </p:txBody>
      </p:sp>
      <p:pic>
        <p:nvPicPr>
          <p:cNvPr id="5" name="Picture 4">
            <a:extLst>
              <a:ext uri="{FF2B5EF4-FFF2-40B4-BE49-F238E27FC236}">
                <a16:creationId xmlns:a16="http://schemas.microsoft.com/office/drawing/2014/main" id="{12DDCA9D-41B3-4D1D-AD60-2379E81B1C2A}"/>
              </a:ext>
            </a:extLst>
          </p:cNvPr>
          <p:cNvPicPr>
            <a:picLocks noChangeAspect="1"/>
          </p:cNvPicPr>
          <p:nvPr/>
        </p:nvPicPr>
        <p:blipFill rotWithShape="1">
          <a:blip r:embed="rId3">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213746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CARES Information</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825624"/>
            <a:ext cx="10515600" cy="5032375"/>
          </a:xfrm>
        </p:spPr>
        <p:txBody>
          <a:bodyPr>
            <a:normAutofit/>
          </a:bodyPr>
          <a:lstStyle/>
          <a:p>
            <a:pPr marL="0" marR="0" lvl="0" indent="0" algn="just">
              <a:lnSpc>
                <a:spcPct val="150000"/>
              </a:lnSpc>
              <a:spcBef>
                <a:spcPts val="0"/>
              </a:spcBef>
              <a:spcAft>
                <a:spcPts val="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You should have our original manual and the update dated September 2, 2020.</a:t>
            </a:r>
          </a:p>
          <a:p>
            <a:pPr marL="0" marR="0" lvl="0" indent="0" algn="just">
              <a:lnSpc>
                <a:spcPct val="150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a:lnSpc>
                <a:spcPct val="15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All information is available at </a:t>
            </a:r>
            <a:r>
              <a:rPr lang="en-US" sz="2400" dirty="0">
                <a:latin typeface="Calibri" panose="020F0502020204030204" pitchFamily="34" charset="0"/>
                <a:ea typeface="Calibri" panose="020F0502020204030204" pitchFamily="34" charset="0"/>
                <a:cs typeface="Calibri" panose="020F0502020204030204" pitchFamily="34" charset="0"/>
                <a:hlinkClick r:id="rId2"/>
              </a:rPr>
              <a:t>www.okmms.org</a:t>
            </a:r>
            <a:r>
              <a:rPr lang="en-US" sz="2400" dirty="0">
                <a:latin typeface="Calibri" panose="020F0502020204030204" pitchFamily="34" charset="0"/>
                <a:ea typeface="Calibri" panose="020F0502020204030204" pitchFamily="34" charset="0"/>
                <a:cs typeface="Calibri" panose="020F0502020204030204" pitchFamily="34" charset="0"/>
              </a:rPr>
              <a:t> – see the tab for “Resources” and Cares Act Funding, including the manual and updated manual, the resolutions (in word) and other necessary documents.</a:t>
            </a:r>
          </a:p>
          <a:p>
            <a:pPr marL="0" marR="0" lvl="0" indent="0" algn="just">
              <a:lnSpc>
                <a:spcPct val="150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3">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795250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CARES ACT FUNDING DEADLINES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825624"/>
            <a:ext cx="10515600" cy="5032375"/>
          </a:xfrm>
        </p:spPr>
        <p:txBody>
          <a:bodyPr>
            <a:normAutofit/>
          </a:bodyPr>
          <a:lstStyle/>
          <a:p>
            <a:pPr marL="0" indent="0" algn="just">
              <a:lnSpc>
                <a:spcPct val="150000"/>
              </a:lnSpc>
              <a:spcBef>
                <a:spcPts val="0"/>
              </a:spcBef>
              <a:buNone/>
            </a:pPr>
            <a:r>
              <a:rPr lang="en-US" b="1" dirty="0"/>
              <a:t>1.	No later than Sept. 8</a:t>
            </a:r>
            <a:r>
              <a:rPr lang="en-US" dirty="0"/>
              <a:t>, local governments must be registered for an account with the State’s online grants management platform for filing CRF reimbursement requests. If you have not received log in credentials, please submit you information here as soon as possible: </a:t>
            </a:r>
            <a:r>
              <a:rPr lang="en-US" u="sng" dirty="0">
                <a:hlinkClick r:id="rId2"/>
              </a:rPr>
              <a:t>www.governor.ok.gov/crfgrants</a:t>
            </a:r>
            <a:r>
              <a:rPr lang="en-US" dirty="0"/>
              <a:t>.  </a:t>
            </a:r>
          </a:p>
          <a:p>
            <a:pPr marL="342900" marR="0" lvl="0" indent="-342900" algn="just">
              <a:lnSpc>
                <a:spcPct val="150000"/>
              </a:lnSpc>
              <a:spcBef>
                <a:spcPts val="0"/>
              </a:spcBef>
              <a:spcAft>
                <a:spcPts val="0"/>
              </a:spcAft>
              <a:buFont typeface="+mj-lt"/>
              <a:buAutoNum type="arabicPeriod"/>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3">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38656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CARES ACT FUNDING DEADLINES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825624"/>
            <a:ext cx="10515600" cy="5032375"/>
          </a:xfrm>
        </p:spPr>
        <p:txBody>
          <a:bodyPr>
            <a:normAutofit/>
          </a:bodyPr>
          <a:lstStyle/>
          <a:p>
            <a:pPr marL="0" indent="0" algn="just">
              <a:lnSpc>
                <a:spcPct val="150000"/>
              </a:lnSpc>
              <a:spcBef>
                <a:spcPts val="0"/>
              </a:spcBef>
              <a:buNone/>
            </a:pPr>
            <a:r>
              <a:rPr lang="en-US" b="1" dirty="0"/>
              <a:t>2.	Before Sept. 15</a:t>
            </a:r>
            <a:r>
              <a:rPr lang="en-US" dirty="0"/>
              <a:t>, local governments must submit through the State’s grants management platform at least one documentation for reimbursement. The receipt can be of any size and represent a single eligible expense while you gather documents for all </a:t>
            </a:r>
            <a:r>
              <a:rPr lang="en-US" dirty="0" err="1"/>
              <a:t>qualifiable</a:t>
            </a:r>
            <a:r>
              <a:rPr lang="en-US" dirty="0"/>
              <a:t> expenses dating back to March 1, 2020. This creation of a financial activity is important to begin the process for the risk assessment. </a:t>
            </a:r>
          </a:p>
          <a:p>
            <a:pPr marL="342900" indent="-342900" algn="just">
              <a:lnSpc>
                <a:spcPct val="150000"/>
              </a:lnSpc>
              <a:spcBef>
                <a:spcPts val="0"/>
              </a:spcBef>
              <a:buFont typeface="+mj-lt"/>
              <a:buAutoNum type="arabicPeriod"/>
            </a:pPr>
            <a:endParaRPr lang="en-US" dirty="0"/>
          </a:p>
          <a:p>
            <a:pPr marL="342900" marR="0" lvl="0" indent="-342900" algn="just">
              <a:lnSpc>
                <a:spcPct val="150000"/>
              </a:lnSpc>
              <a:spcBef>
                <a:spcPts val="0"/>
              </a:spcBef>
              <a:spcAft>
                <a:spcPts val="0"/>
              </a:spcAft>
              <a:buFont typeface="+mj-lt"/>
              <a:buAutoNum type="arabicPeriod"/>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3511573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CARES ACT FUNDING DEADLINES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825624"/>
            <a:ext cx="10515600" cy="5032375"/>
          </a:xfrm>
        </p:spPr>
        <p:txBody>
          <a:bodyPr>
            <a:normAutofit/>
          </a:bodyPr>
          <a:lstStyle/>
          <a:p>
            <a:pPr marL="0" indent="0" algn="just">
              <a:lnSpc>
                <a:spcPct val="150000"/>
              </a:lnSpc>
              <a:spcBef>
                <a:spcPts val="0"/>
              </a:spcBef>
              <a:buNone/>
            </a:pPr>
            <a:r>
              <a:rPr lang="en-US" b="1" dirty="0"/>
              <a:t>3.	By Sept. 15</a:t>
            </a:r>
            <a:r>
              <a:rPr lang="en-US" dirty="0"/>
              <a:t>, local governments must complete the State’s risk assessment form. This could take several days to complete. Please do not wait until the deadline to begin this critical step. Attached to our letter is a blank risk assessment form as well as a FAQ about the risk assessment process. </a:t>
            </a:r>
          </a:p>
          <a:p>
            <a:pPr marL="0" indent="0" algn="just">
              <a:lnSpc>
                <a:spcPct val="150000"/>
              </a:lnSpc>
              <a:spcBef>
                <a:spcPts val="0"/>
              </a:spcBef>
              <a:buNone/>
            </a:pPr>
            <a:endParaRPr lang="en-US" dirty="0"/>
          </a:p>
          <a:p>
            <a:pPr marL="342900" indent="-342900" algn="just">
              <a:lnSpc>
                <a:spcPct val="150000"/>
              </a:lnSpc>
              <a:spcBef>
                <a:spcPts val="0"/>
              </a:spcBef>
              <a:buFont typeface="+mj-lt"/>
              <a:buAutoNum type="arabicPeriod"/>
            </a:pPr>
            <a:endParaRPr lang="en-US" dirty="0"/>
          </a:p>
          <a:p>
            <a:pPr marL="342900" marR="0" lvl="0" indent="-342900" algn="just">
              <a:lnSpc>
                <a:spcPct val="150000"/>
              </a:lnSpc>
              <a:spcBef>
                <a:spcPts val="0"/>
              </a:spcBef>
              <a:spcAft>
                <a:spcPts val="0"/>
              </a:spcAft>
              <a:buFont typeface="+mj-lt"/>
              <a:buAutoNum type="arabicPeriod"/>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196284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FREQUENT QUESTIONS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580148"/>
            <a:ext cx="10515600" cy="5277852"/>
          </a:xfrm>
        </p:spPr>
        <p:txBody>
          <a:bodyPr>
            <a:normAutofit/>
          </a:bodyPr>
          <a:lstStyle/>
          <a:p>
            <a:pPr marL="514350" indent="-514350" algn="just">
              <a:lnSpc>
                <a:spcPct val="150000"/>
              </a:lnSpc>
              <a:spcBef>
                <a:spcPts val="0"/>
              </a:spcBef>
              <a:buAutoNum type="arabicPeriod"/>
            </a:pPr>
            <a:r>
              <a:rPr lang="en-US" dirty="0">
                <a:latin typeface="Calibri" panose="020F0502020204030204" pitchFamily="34" charset="0"/>
                <a:ea typeface="Calibri" panose="020F0502020204030204" pitchFamily="34" charset="0"/>
                <a:cs typeface="Calibri" panose="020F0502020204030204" pitchFamily="34" charset="0"/>
              </a:rPr>
              <a:t>You cannot complete the risk assessment until you have submitted a request for reimbursement, with supporting documents.</a:t>
            </a:r>
          </a:p>
          <a:p>
            <a:pPr marL="514350" indent="-514350" algn="just">
              <a:lnSpc>
                <a:spcPct val="150000"/>
              </a:lnSpc>
              <a:spcBef>
                <a:spcPts val="0"/>
              </a:spcBef>
              <a:buAutoNum type="arabicPeriod"/>
            </a:pPr>
            <a:r>
              <a:rPr lang="en-US" dirty="0">
                <a:latin typeface="Calibri" panose="020F0502020204030204" pitchFamily="34" charset="0"/>
              </a:rPr>
              <a:t>You may need to submit multiple requests for reimbursements, but will only need one risk assessment.</a:t>
            </a:r>
          </a:p>
          <a:p>
            <a:pPr marL="514350" indent="-514350" algn="just">
              <a:lnSpc>
                <a:spcPct val="150000"/>
              </a:lnSpc>
              <a:spcBef>
                <a:spcPts val="0"/>
              </a:spcBef>
              <a:buAutoNum type="arabicPeriod"/>
            </a:pPr>
            <a:r>
              <a:rPr lang="en-US" dirty="0">
                <a:latin typeface="Calibri" panose="020F0502020204030204" pitchFamily="34" charset="0"/>
              </a:rPr>
              <a:t>The deadlines will likely not be extended!</a:t>
            </a:r>
          </a:p>
          <a:p>
            <a:pPr marL="514350" indent="-514350" algn="just">
              <a:lnSpc>
                <a:spcPct val="150000"/>
              </a:lnSpc>
              <a:spcBef>
                <a:spcPts val="0"/>
              </a:spcBef>
              <a:buAutoNum type="arabicPeriod"/>
            </a:pPr>
            <a:r>
              <a:rPr lang="en-US" dirty="0">
                <a:latin typeface="Calibri" panose="020F0502020204030204" pitchFamily="34" charset="0"/>
              </a:rPr>
              <a:t>If you do not have the resolution ready, you should submit now and get the resolution approved later.</a:t>
            </a:r>
            <a:endParaRPr lang="en-US" dirty="0"/>
          </a:p>
          <a:p>
            <a:pPr marL="0" indent="0" algn="just">
              <a:lnSpc>
                <a:spcPct val="150000"/>
              </a:lnSpc>
              <a:spcBef>
                <a:spcPts val="0"/>
              </a:spcBef>
              <a:buNone/>
            </a:pPr>
            <a:endParaRPr lang="en-US" dirty="0"/>
          </a:p>
          <a:p>
            <a:pPr marL="342900" indent="-342900" algn="just">
              <a:lnSpc>
                <a:spcPct val="150000"/>
              </a:lnSpc>
              <a:spcBef>
                <a:spcPts val="0"/>
              </a:spcBef>
              <a:buFont typeface="+mj-lt"/>
              <a:buAutoNum type="arabicPeriod"/>
            </a:pPr>
            <a:endParaRPr lang="en-US" dirty="0"/>
          </a:p>
          <a:p>
            <a:pPr marL="342900" marR="0" lvl="0" indent="-342900" algn="just">
              <a:lnSpc>
                <a:spcPct val="150000"/>
              </a:lnSpc>
              <a:spcBef>
                <a:spcPts val="0"/>
              </a:spcBef>
              <a:spcAft>
                <a:spcPts val="0"/>
              </a:spcAft>
              <a:buFont typeface="+mj-lt"/>
              <a:buAutoNum type="arabicPeriod"/>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64836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FREQUENT QUESTIONS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580148"/>
            <a:ext cx="10515600" cy="5277852"/>
          </a:xfrm>
        </p:spPr>
        <p:txBody>
          <a:bodyPr>
            <a:normAutofit/>
          </a:bodyPr>
          <a:lstStyle/>
          <a:p>
            <a:pPr marL="0" indent="0" algn="just">
              <a:lnSpc>
                <a:spcPct val="150000"/>
              </a:lnSpc>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5.	How long does it take to get a response:</a:t>
            </a:r>
          </a:p>
          <a:p>
            <a:pPr marL="0" indent="0" algn="just">
              <a:lnSpc>
                <a:spcPct val="150000"/>
              </a:lnSpc>
              <a:spcBef>
                <a:spcPts val="0"/>
              </a:spcBef>
              <a:buNone/>
            </a:pPr>
            <a:r>
              <a:rPr lang="en-US" dirty="0"/>
              <a:t>	-	From initial registration with the portal, you should receive an email within 48 hours giving you a username and login to the portal</a:t>
            </a:r>
          </a:p>
          <a:p>
            <a:pPr marL="0" indent="0" algn="just">
              <a:lnSpc>
                <a:spcPct val="150000"/>
              </a:lnSpc>
              <a:spcBef>
                <a:spcPts val="0"/>
              </a:spcBef>
              <a:buNone/>
            </a:pPr>
            <a:r>
              <a:rPr lang="en-US" dirty="0"/>
              <a:t>	-	the same day you enter the portal, you should receive the contract (Federal funding certification); it should be signed.</a:t>
            </a:r>
          </a:p>
          <a:p>
            <a:pPr marL="0" indent="0" algn="just">
              <a:lnSpc>
                <a:spcPct val="150000"/>
              </a:lnSpc>
              <a:spcBef>
                <a:spcPts val="0"/>
              </a:spcBef>
              <a:buNone/>
            </a:pPr>
            <a:r>
              <a:rPr lang="en-US" dirty="0"/>
              <a:t>	-	once you submit your invoices, you should receive access to the risk assessment within 48 hours.</a:t>
            </a:r>
          </a:p>
          <a:p>
            <a:pPr marL="342900" marR="0" lvl="0" indent="-342900" algn="just">
              <a:lnSpc>
                <a:spcPct val="150000"/>
              </a:lnSpc>
              <a:spcBef>
                <a:spcPts val="0"/>
              </a:spcBef>
              <a:spcAft>
                <a:spcPts val="0"/>
              </a:spcAft>
              <a:buFont typeface="+mj-lt"/>
              <a:buAutoNum type="arabicPeriod"/>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20022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6B0-BE49-4FF7-863D-2EB0D3A5B55D}"/>
              </a:ext>
            </a:extLst>
          </p:cNvPr>
          <p:cNvSpPr>
            <a:spLocks noGrp="1"/>
          </p:cNvSpPr>
          <p:nvPr>
            <p:ph type="title"/>
          </p:nvPr>
        </p:nvSpPr>
        <p:spPr/>
        <p:txBody>
          <a:bodyPr/>
          <a:lstStyle/>
          <a:p>
            <a:pPr algn="ctr"/>
            <a:r>
              <a:rPr lang="en-US" dirty="0"/>
              <a:t>FREQUENT QUESTIONS</a:t>
            </a:r>
          </a:p>
        </p:txBody>
      </p:sp>
      <p:sp>
        <p:nvSpPr>
          <p:cNvPr id="3" name="Content Placeholder 2">
            <a:extLst>
              <a:ext uri="{FF2B5EF4-FFF2-40B4-BE49-F238E27FC236}">
                <a16:creationId xmlns:a16="http://schemas.microsoft.com/office/drawing/2014/main" id="{521AC076-4DB8-476F-8F84-A21F009961A2}"/>
              </a:ext>
            </a:extLst>
          </p:cNvPr>
          <p:cNvSpPr>
            <a:spLocks noGrp="1"/>
          </p:cNvSpPr>
          <p:nvPr>
            <p:ph idx="1"/>
          </p:nvPr>
        </p:nvSpPr>
        <p:spPr>
          <a:xfrm>
            <a:off x="838200" y="1580148"/>
            <a:ext cx="10515600" cy="5277852"/>
          </a:xfrm>
        </p:spPr>
        <p:txBody>
          <a:bodyPr>
            <a:normAutofit/>
          </a:bodyPr>
          <a:lstStyle/>
          <a:p>
            <a:pPr marL="514350" indent="-514350" algn="just">
              <a:lnSpc>
                <a:spcPct val="150000"/>
              </a:lnSpc>
              <a:spcBef>
                <a:spcPts val="0"/>
              </a:spcBef>
              <a:buAutoNum type="arabicPeriod" startAt="6"/>
            </a:pPr>
            <a:r>
              <a:rPr lang="en-US" dirty="0">
                <a:latin typeface="Calibri" panose="020F0502020204030204" pitchFamily="34" charset="0"/>
                <a:ea typeface="Calibri" panose="020F0502020204030204" pitchFamily="34" charset="0"/>
                <a:cs typeface="Calibri" panose="020F0502020204030204" pitchFamily="34" charset="0"/>
              </a:rPr>
              <a:t>Which resolution should I use?</a:t>
            </a:r>
          </a:p>
          <a:p>
            <a:pPr marL="0" indent="0" algn="just">
              <a:lnSpc>
                <a:spcPct val="150000"/>
              </a:lnSpc>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If possible to meet your total reimbursement amount with public safety salary and benefits, use Resolution A for public safety reimbursement only.  Resolution B is only necessary if you are not going to be able to meet your amount with public safety salary and benefit costs.</a:t>
            </a:r>
          </a:p>
          <a:p>
            <a:pPr marL="0" marR="0" lvl="0" indent="0" algn="just">
              <a:lnSpc>
                <a:spcPct val="150000"/>
              </a:lnSpc>
              <a:spcBef>
                <a:spcPts val="0"/>
              </a:spcBef>
              <a:spcAft>
                <a:spcPts val="0"/>
              </a:spcAft>
              <a:buNone/>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5601F721-E09F-490A-A6C1-F9B0A9ED5EEB}"/>
              </a:ext>
            </a:extLst>
          </p:cNvPr>
          <p:cNvPicPr>
            <a:picLocks noChangeAspect="1"/>
          </p:cNvPicPr>
          <p:nvPr/>
        </p:nvPicPr>
        <p:blipFill rotWithShape="1">
          <a:blip r:embed="rId2">
            <a:extLst>
              <a:ext uri="{28A0092B-C50C-407E-A947-70E740481C1C}">
                <a14:useLocalDpi xmlns:a14="http://schemas.microsoft.com/office/drawing/2010/main" val="0"/>
              </a:ext>
            </a:extLst>
          </a:blip>
          <a:srcRect t="45142" b="39675"/>
          <a:stretch/>
        </p:blipFill>
        <p:spPr>
          <a:xfrm>
            <a:off x="0" y="114223"/>
            <a:ext cx="12192000" cy="366868"/>
          </a:xfrm>
          <a:prstGeom prst="rect">
            <a:avLst/>
          </a:prstGeom>
        </p:spPr>
      </p:pic>
    </p:spTree>
    <p:extLst>
      <p:ext uri="{BB962C8B-B14F-4D97-AF65-F5344CB8AC3E}">
        <p14:creationId xmlns:p14="http://schemas.microsoft.com/office/powerpoint/2010/main" val="36297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700</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2020 CARES Act Funding for Oklahoma Cities &amp; Towns</vt:lpstr>
      <vt:lpstr>QUESTIONS?</vt:lpstr>
      <vt:lpstr>CARES Information</vt:lpstr>
      <vt:lpstr>CARES ACT FUNDING DEADLINES</vt:lpstr>
      <vt:lpstr>CARES ACT FUNDING DEADLINES</vt:lpstr>
      <vt:lpstr>CARES ACT FUNDING DEADLINES</vt:lpstr>
      <vt:lpstr>FREQUENT QUESTIONS</vt:lpstr>
      <vt:lpstr>FREQUENT QUESTIONS</vt:lpstr>
      <vt:lpstr>FREQUENT QUESTIONS</vt:lpstr>
      <vt:lpstr>FREQUENT QUESTIONS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CARES Act Funding for Oklahoma Cities &amp; Towns</dc:title>
  <dc:creator>Aubrey Weatherford</dc:creator>
  <cp:lastModifiedBy>Aubrey Weatherford</cp:lastModifiedBy>
  <cp:revision>8</cp:revision>
  <dcterms:created xsi:type="dcterms:W3CDTF">2020-08-24T19:02:31Z</dcterms:created>
  <dcterms:modified xsi:type="dcterms:W3CDTF">2020-09-03T20:22:39Z</dcterms:modified>
</cp:coreProperties>
</file>