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4"/>
  </p:sldMasterIdLst>
  <p:sldIdLst>
    <p:sldId id="280" r:id="rId5"/>
    <p:sldId id="281" r:id="rId6"/>
    <p:sldId id="282" r:id="rId7"/>
    <p:sldId id="284" r:id="rId8"/>
    <p:sldId id="285" r:id="rId9"/>
    <p:sldId id="28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19" autoAdjust="0"/>
  </p:normalViewPr>
  <p:slideViewPr>
    <p:cSldViewPr snapToGrid="0">
      <p:cViewPr varScale="1">
        <p:scale>
          <a:sx n="86" d="100"/>
          <a:sy n="86" d="100"/>
        </p:scale>
        <p:origin x="42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brey Weatherford" userId="5a6ef16f76f5ea41" providerId="LiveId" clId="{D7ED076B-8943-497B-9ECE-B1A8915F967B}"/>
    <pc:docChg chg="undo custSel addSld modSld">
      <pc:chgData name="Aubrey Weatherford" userId="5a6ef16f76f5ea41" providerId="LiveId" clId="{D7ED076B-8943-497B-9ECE-B1A8915F967B}" dt="2021-03-19T19:58:59.147" v="92" actId="14100"/>
      <pc:docMkLst>
        <pc:docMk/>
      </pc:docMkLst>
      <pc:sldChg chg="addSp delSp modSp mod delDesignElem">
        <pc:chgData name="Aubrey Weatherford" userId="5a6ef16f76f5ea41" providerId="LiveId" clId="{D7ED076B-8943-497B-9ECE-B1A8915F967B}" dt="2021-03-19T19:58:59.147" v="92" actId="14100"/>
        <pc:sldMkLst>
          <pc:docMk/>
          <pc:sldMk cId="1583120128" sldId="280"/>
        </pc:sldMkLst>
        <pc:spChg chg="mod">
          <ac:chgData name="Aubrey Weatherford" userId="5a6ef16f76f5ea41" providerId="LiveId" clId="{D7ED076B-8943-497B-9ECE-B1A8915F967B}" dt="2021-03-19T14:23:22.217" v="11" actId="20577"/>
          <ac:spMkLst>
            <pc:docMk/>
            <pc:sldMk cId="1583120128" sldId="280"/>
            <ac:spMk id="2" creationId="{0D1F047C-C727-42A7-85C5-68C5AA1B1A93}"/>
          </ac:spMkLst>
        </pc:spChg>
        <pc:spChg chg="add mod ord">
          <ac:chgData name="Aubrey Weatherford" userId="5a6ef16f76f5ea41" providerId="LiveId" clId="{D7ED076B-8943-497B-9ECE-B1A8915F967B}" dt="2021-03-19T19:58:59.147" v="92" actId="14100"/>
          <ac:spMkLst>
            <pc:docMk/>
            <pc:sldMk cId="1583120128" sldId="280"/>
            <ac:spMk id="4" creationId="{012FA6B2-24EB-41AF-9638-14570F4608A5}"/>
          </ac:spMkLst>
        </pc:spChg>
        <pc:spChg chg="add del">
          <ac:chgData name="Aubrey Weatherford" userId="5a6ef16f76f5ea41" providerId="LiveId" clId="{D7ED076B-8943-497B-9ECE-B1A8915F967B}" dt="2021-03-19T19:57:55.249" v="83"/>
          <ac:spMkLst>
            <pc:docMk/>
            <pc:sldMk cId="1583120128" sldId="280"/>
            <ac:spMk id="96" creationId="{FE469E50-3893-4ED6-92BA-2985C32B0CA6}"/>
          </ac:spMkLst>
        </pc:spChg>
      </pc:sldChg>
      <pc:sldChg chg="modSp mod">
        <pc:chgData name="Aubrey Weatherford" userId="5a6ef16f76f5ea41" providerId="LiveId" clId="{D7ED076B-8943-497B-9ECE-B1A8915F967B}" dt="2021-03-19T14:55:23.814" v="69" actId="20577"/>
        <pc:sldMkLst>
          <pc:docMk/>
          <pc:sldMk cId="3265077456" sldId="281"/>
        </pc:sldMkLst>
        <pc:spChg chg="mod">
          <ac:chgData name="Aubrey Weatherford" userId="5a6ef16f76f5ea41" providerId="LiveId" clId="{D7ED076B-8943-497B-9ECE-B1A8915F967B}" dt="2021-03-19T14:23:26.861" v="15" actId="20577"/>
          <ac:spMkLst>
            <pc:docMk/>
            <pc:sldMk cId="3265077456" sldId="281"/>
            <ac:spMk id="2" creationId="{AF71F205-E8A9-4237-8AD2-ABD9BF694F3E}"/>
          </ac:spMkLst>
        </pc:spChg>
        <pc:spChg chg="mod">
          <ac:chgData name="Aubrey Weatherford" userId="5a6ef16f76f5ea41" providerId="LiveId" clId="{D7ED076B-8943-497B-9ECE-B1A8915F967B}" dt="2021-03-19T14:23:36.765" v="22" actId="20577"/>
          <ac:spMkLst>
            <pc:docMk/>
            <pc:sldMk cId="3265077456" sldId="281"/>
            <ac:spMk id="3" creationId="{1134B61F-C6B2-4F5B-A68D-E005610334B3}"/>
          </ac:spMkLst>
        </pc:spChg>
        <pc:spChg chg="mod">
          <ac:chgData name="Aubrey Weatherford" userId="5a6ef16f76f5ea41" providerId="LiveId" clId="{D7ED076B-8943-497B-9ECE-B1A8915F967B}" dt="2021-03-19T14:23:48.102" v="23" actId="20577"/>
          <ac:spMkLst>
            <pc:docMk/>
            <pc:sldMk cId="3265077456" sldId="281"/>
            <ac:spMk id="4" creationId="{77F3950D-17F4-4610-B127-A5437360375D}"/>
          </ac:spMkLst>
        </pc:spChg>
        <pc:graphicFrameChg chg="mod">
          <ac:chgData name="Aubrey Weatherford" userId="5a6ef16f76f5ea41" providerId="LiveId" clId="{D7ED076B-8943-497B-9ECE-B1A8915F967B}" dt="2021-03-19T14:55:23.814" v="69" actId="20577"/>
          <ac:graphicFrameMkLst>
            <pc:docMk/>
            <pc:sldMk cId="3265077456" sldId="281"/>
            <ac:graphicFrameMk id="12" creationId="{1E5659A2-FA7D-4C38-864B-37B42C27540F}"/>
          </ac:graphicFrameMkLst>
        </pc:graphicFrameChg>
      </pc:sldChg>
      <pc:sldChg chg="modSp mod">
        <pc:chgData name="Aubrey Weatherford" userId="5a6ef16f76f5ea41" providerId="LiveId" clId="{D7ED076B-8943-497B-9ECE-B1A8915F967B}" dt="2021-03-19T19:57:55.687" v="84" actId="27636"/>
        <pc:sldMkLst>
          <pc:docMk/>
          <pc:sldMk cId="2596053547" sldId="282"/>
        </pc:sldMkLst>
        <pc:spChg chg="mod">
          <ac:chgData name="Aubrey Weatherford" userId="5a6ef16f76f5ea41" providerId="LiveId" clId="{D7ED076B-8943-497B-9ECE-B1A8915F967B}" dt="2021-03-19T19:57:55.687" v="84" actId="27636"/>
          <ac:spMkLst>
            <pc:docMk/>
            <pc:sldMk cId="2596053547" sldId="282"/>
            <ac:spMk id="3" creationId="{9C198DEE-54A6-4C5A-A23D-30A8FA74BAE4}"/>
          </ac:spMkLst>
        </pc:spChg>
      </pc:sldChg>
      <pc:sldChg chg="modSp mod">
        <pc:chgData name="Aubrey Weatherford" userId="5a6ef16f76f5ea41" providerId="LiveId" clId="{D7ED076B-8943-497B-9ECE-B1A8915F967B}" dt="2021-03-19T19:58:13.212" v="87" actId="20577"/>
        <pc:sldMkLst>
          <pc:docMk/>
          <pc:sldMk cId="1835067218" sldId="283"/>
        </pc:sldMkLst>
        <pc:spChg chg="mod">
          <ac:chgData name="Aubrey Weatherford" userId="5a6ef16f76f5ea41" providerId="LiveId" clId="{D7ED076B-8943-497B-9ECE-B1A8915F967B}" dt="2021-03-19T19:58:13.212" v="87" actId="20577"/>
          <ac:spMkLst>
            <pc:docMk/>
            <pc:sldMk cId="1835067218" sldId="283"/>
            <ac:spMk id="3" creationId="{9C198DEE-54A6-4C5A-A23D-30A8FA74BAE4}"/>
          </ac:spMkLst>
        </pc:spChg>
      </pc:sldChg>
      <pc:sldChg chg="modSp mod">
        <pc:chgData name="Aubrey Weatherford" userId="5a6ef16f76f5ea41" providerId="LiveId" clId="{D7ED076B-8943-497B-9ECE-B1A8915F967B}" dt="2021-03-19T19:57:55.707" v="85" actId="27636"/>
        <pc:sldMkLst>
          <pc:docMk/>
          <pc:sldMk cId="1258925175" sldId="284"/>
        </pc:sldMkLst>
        <pc:spChg chg="mod">
          <ac:chgData name="Aubrey Weatherford" userId="5a6ef16f76f5ea41" providerId="LiveId" clId="{D7ED076B-8943-497B-9ECE-B1A8915F967B}" dt="2021-03-19T19:57:55.707" v="85" actId="27636"/>
          <ac:spMkLst>
            <pc:docMk/>
            <pc:sldMk cId="1258925175" sldId="284"/>
            <ac:spMk id="3" creationId="{9C198DEE-54A6-4C5A-A23D-30A8FA74BAE4}"/>
          </ac:spMkLst>
        </pc:spChg>
      </pc:sldChg>
      <pc:sldChg chg="modSp add mod">
        <pc:chgData name="Aubrey Weatherford" userId="5a6ef16f76f5ea41" providerId="LiveId" clId="{D7ED076B-8943-497B-9ECE-B1A8915F967B}" dt="2021-03-19T19:57:11.225" v="77" actId="20577"/>
        <pc:sldMkLst>
          <pc:docMk/>
          <pc:sldMk cId="2488698177" sldId="285"/>
        </pc:sldMkLst>
        <pc:spChg chg="mod">
          <ac:chgData name="Aubrey Weatherford" userId="5a6ef16f76f5ea41" providerId="LiveId" clId="{D7ED076B-8943-497B-9ECE-B1A8915F967B}" dt="2021-03-19T14:26:45.945" v="34" actId="20577"/>
          <ac:spMkLst>
            <pc:docMk/>
            <pc:sldMk cId="2488698177" sldId="285"/>
            <ac:spMk id="2" creationId="{079E7D99-DAB2-431A-8CCB-FD8C2C69AC6D}"/>
          </ac:spMkLst>
        </pc:spChg>
        <pc:spChg chg="mod">
          <ac:chgData name="Aubrey Weatherford" userId="5a6ef16f76f5ea41" providerId="LiveId" clId="{D7ED076B-8943-497B-9ECE-B1A8915F967B}" dt="2021-03-19T19:57:11.225" v="77" actId="20577"/>
          <ac:spMkLst>
            <pc:docMk/>
            <pc:sldMk cId="2488698177" sldId="285"/>
            <ac:spMk id="3" creationId="{9C198DEE-54A6-4C5A-A23D-30A8FA74BAE4}"/>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C2F66EED-74C3-4F36-A1D4-8AFCBB009938}">
      <dgm:prSet/>
      <dgm:spPr/>
      <dgm:t>
        <a:bodyPr/>
        <a:lstStyle/>
        <a:p>
          <a:pPr>
            <a:lnSpc>
              <a:spcPct val="100000"/>
            </a:lnSpc>
          </a:pPr>
          <a:r>
            <a:rPr lang="en-US" dirty="0"/>
            <a:t>Budget cuts that might have been made or not realized to be done because of the</a:t>
          </a:r>
        </a:p>
      </dgm:t>
    </dgm:pt>
    <dgm:pt modelId="{5CF5C62A-BD1A-4922-92B6-33ECA44C1F76}" type="parTrans" cxnId="{7A243DB8-C0B8-4718-B558-CE939B8FF03E}">
      <dgm:prSet/>
      <dgm:spPr/>
      <dgm:t>
        <a:bodyPr/>
        <a:lstStyle/>
        <a:p>
          <a:endParaRPr lang="en-US"/>
        </a:p>
      </dgm:t>
    </dgm:pt>
    <dgm:pt modelId="{F9BAA161-AAEC-4A41-B4D9-A27EAD80526E}" type="sibTrans" cxnId="{7A243DB8-C0B8-4718-B558-CE939B8FF03E}">
      <dgm:prSet/>
      <dgm:spPr/>
      <dgm:t>
        <a:bodyPr/>
        <a:lstStyle/>
        <a:p>
          <a:endParaRPr lang="en-US"/>
        </a:p>
      </dgm:t>
    </dgm:pt>
    <dgm:pt modelId="{DCCE571A-4D30-4294-ABAF-6885F619D2D9}">
      <dgm:prSet/>
      <dgm:spPr/>
      <dgm:t>
        <a:bodyPr/>
        <a:lstStyle/>
        <a:p>
          <a:pPr>
            <a:lnSpc>
              <a:spcPct val="100000"/>
            </a:lnSpc>
            <a:defRPr b="1"/>
          </a:pPr>
          <a:r>
            <a:rPr lang="en-US" dirty="0"/>
            <a:t>Expenses</a:t>
          </a:r>
        </a:p>
      </dgm:t>
    </dgm:pt>
    <dgm:pt modelId="{3AD83C96-5A95-4337-BF2D-97454AF7F108}" type="parTrans" cxnId="{E70347E4-4461-4B80-8927-4CA0AEBFAAF8}">
      <dgm:prSet/>
      <dgm:spPr/>
      <dgm:t>
        <a:bodyPr/>
        <a:lstStyle/>
        <a:p>
          <a:endParaRPr lang="en-US"/>
        </a:p>
      </dgm:t>
    </dgm:pt>
    <dgm:pt modelId="{2C1DF6EC-6090-4926-A556-3D2417B7F2AA}" type="sibTrans" cxnId="{E70347E4-4461-4B80-8927-4CA0AEBFAAF8}">
      <dgm:prSet/>
      <dgm:spPr/>
      <dgm:t>
        <a:bodyPr/>
        <a:lstStyle/>
        <a:p>
          <a:endParaRPr lang="en-US"/>
        </a:p>
      </dgm:t>
    </dgm:pt>
    <dgm:pt modelId="{B4C55E9F-B5C0-4AD1-919B-D2D83AC9CD40}">
      <dgm:prSet/>
      <dgm:spPr/>
      <dgm:t>
        <a:bodyPr/>
        <a:lstStyle/>
        <a:p>
          <a:pPr algn="l">
            <a:lnSpc>
              <a:spcPct val="100000"/>
            </a:lnSpc>
          </a:pPr>
          <a:r>
            <a:rPr lang="en-US" dirty="0"/>
            <a:t>Reimbursement for any direct Covid related expenses not budgeted that were expenses made In order to meet the demands of the pandemic (and not previously reimbursed)</a:t>
          </a:r>
        </a:p>
      </dgm:t>
    </dgm:pt>
    <dgm:pt modelId="{D1B05DEA-DFE0-4560-B75F-1C2BCB67A7C6}" type="parTrans" cxnId="{B2BEE9D2-644C-400C-8E33-2C4491C5B104}">
      <dgm:prSet/>
      <dgm:spPr/>
      <dgm:t>
        <a:bodyPr/>
        <a:lstStyle/>
        <a:p>
          <a:endParaRPr lang="en-US"/>
        </a:p>
      </dgm:t>
    </dgm:pt>
    <dgm:pt modelId="{A6301E27-5ACC-4907-A7C8-B41877235C87}" type="sibTrans" cxnId="{B2BEE9D2-644C-400C-8E33-2C4491C5B104}">
      <dgm:prSet/>
      <dgm:spPr/>
      <dgm:t>
        <a:bodyPr/>
        <a:lstStyle/>
        <a:p>
          <a:endParaRPr lang="en-US"/>
        </a:p>
      </dgm:t>
    </dgm:pt>
    <dgm:pt modelId="{1C1B28B7-2609-4BAA-AAAB-5801EDFD334C}">
      <dgm:prSet/>
      <dgm:spPr/>
      <dgm:t>
        <a:bodyPr/>
        <a:lstStyle/>
        <a:p>
          <a:pPr>
            <a:lnSpc>
              <a:spcPct val="100000"/>
            </a:lnSpc>
            <a:defRPr b="1"/>
          </a:pPr>
          <a:r>
            <a:rPr lang="en-US" dirty="0"/>
            <a:t>Economy</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r>
            <a:rPr lang="en-US" dirty="0"/>
            <a:t>Because of negative economic impacts to city and town economy, to structure </a:t>
          </a:r>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B8F92AB3-9B8C-4F8E-B7D9-F229F8ADD87B}">
      <dgm:prSet/>
      <dgm:spPr/>
      <dgm:t>
        <a:bodyPr/>
        <a:lstStyle/>
        <a:p>
          <a:r>
            <a:rPr lang="en-US" dirty="0"/>
            <a:t>Revenue side of the 2019 calendar year budget had a shortfall from the projected</a:t>
          </a:r>
        </a:p>
      </dgm:t>
    </dgm:pt>
    <dgm:pt modelId="{D1986915-424E-46D5-B5A1-D0BBAF6C0CB0}" type="parTrans" cxnId="{8C797E78-6358-4571-A1EA-995D4DE91FFC}">
      <dgm:prSet/>
      <dgm:spPr/>
      <dgm:t>
        <a:bodyPr/>
        <a:lstStyle/>
        <a:p>
          <a:endParaRPr lang="en-US"/>
        </a:p>
      </dgm:t>
    </dgm:pt>
    <dgm:pt modelId="{ACEF03D0-3DBC-44CC-B2B3-8190EB9A53C3}" type="sibTrans" cxnId="{8C797E78-6358-4571-A1EA-995D4DE91FFC}">
      <dgm:prSet/>
      <dgm:spPr/>
      <dgm:t>
        <a:bodyPr/>
        <a:lstStyle/>
        <a:p>
          <a:endParaRPr lang="en-US"/>
        </a:p>
      </dgm:t>
    </dgm:pt>
    <dgm:pt modelId="{CF465B2D-CFD9-43B3-A46E-5EB433853EA5}">
      <dgm:prSet/>
      <dgm:spPr/>
      <dgm:t>
        <a:bodyPr/>
        <a:lstStyle/>
        <a:p>
          <a:r>
            <a:rPr lang="en-US" dirty="0"/>
            <a:t>Revenue budget.</a:t>
          </a:r>
        </a:p>
      </dgm:t>
    </dgm:pt>
    <dgm:pt modelId="{FC595181-C156-470A-8CD6-75210750B62E}" type="parTrans" cxnId="{5FB7375A-2AB0-4C14-A546-9136B40872EC}">
      <dgm:prSet/>
      <dgm:spPr/>
      <dgm:t>
        <a:bodyPr/>
        <a:lstStyle/>
        <a:p>
          <a:endParaRPr lang="en-US"/>
        </a:p>
      </dgm:t>
    </dgm:pt>
    <dgm:pt modelId="{31A6C668-7D75-4704-9143-F6E9EC9AE38E}" type="sibTrans" cxnId="{5FB7375A-2AB0-4C14-A546-9136B40872EC}">
      <dgm:prSet/>
      <dgm:spPr/>
      <dgm:t>
        <a:bodyPr/>
        <a:lstStyle/>
        <a:p>
          <a:endParaRPr lang="en-US"/>
        </a:p>
      </dgm:t>
    </dgm:pt>
    <dgm:pt modelId="{E754A2A0-41CE-428B-9DDC-DCD1FD12D16A}">
      <dgm:prSet/>
      <dgm:spPr/>
      <dgm:t>
        <a:bodyPr/>
        <a:lstStyle/>
        <a:p>
          <a:pPr>
            <a:lnSpc>
              <a:spcPct val="100000"/>
            </a:lnSpc>
            <a:defRPr b="1"/>
          </a:pPr>
          <a:r>
            <a:rPr lang="en-US" dirty="0"/>
            <a:t>Budget</a:t>
          </a:r>
        </a:p>
      </dgm:t>
    </dgm:pt>
    <dgm:pt modelId="{02D8D4EF-9694-45C7-AF26-E20371B3C352}" type="sibTrans" cxnId="{507A74C7-FEAF-4A4C-9250-0613CBC2F127}">
      <dgm:prSet/>
      <dgm:spPr/>
      <dgm:t>
        <a:bodyPr/>
        <a:lstStyle/>
        <a:p>
          <a:endParaRPr lang="en-US"/>
        </a:p>
      </dgm:t>
    </dgm:pt>
    <dgm:pt modelId="{BE164097-A5AA-4EA1-9E64-D7FCD4DD2A4E}" type="parTrans" cxnId="{507A74C7-FEAF-4A4C-9250-0613CBC2F127}">
      <dgm:prSet/>
      <dgm:spPr/>
      <dgm:t>
        <a:bodyPr/>
        <a:lstStyle/>
        <a:p>
          <a:endParaRPr lang="en-US"/>
        </a:p>
      </dgm:t>
    </dgm:pt>
    <dgm:pt modelId="{0485419B-8B29-43FF-B8F7-5E0808C627EA}">
      <dgm:prSet/>
      <dgm:spPr/>
      <dgm:t>
        <a:bodyPr/>
        <a:lstStyle/>
        <a:p>
          <a:r>
            <a:rPr lang="fr-FR" dirty="0"/>
            <a:t>Incentives, infrastructure improvements, marketing, etc. related to recruiting, </a:t>
          </a:r>
          <a:endParaRPr lang="en-US" dirty="0"/>
        </a:p>
      </dgm:t>
    </dgm:pt>
    <dgm:pt modelId="{395FC47D-94E9-4303-9AA5-9E391ACFCF70}" type="parTrans" cxnId="{D1834AAA-0FA9-42FD-A4ED-50F900EB6E54}">
      <dgm:prSet/>
      <dgm:spPr/>
      <dgm:t>
        <a:bodyPr/>
        <a:lstStyle/>
        <a:p>
          <a:endParaRPr lang="en-US"/>
        </a:p>
      </dgm:t>
    </dgm:pt>
    <dgm:pt modelId="{0EBC2A39-81BF-4168-B5B0-E59C3C4440E3}" type="sibTrans" cxnId="{D1834AAA-0FA9-42FD-A4ED-50F900EB6E54}">
      <dgm:prSet/>
      <dgm:spPr/>
      <dgm:t>
        <a:bodyPr/>
        <a:lstStyle/>
        <a:p>
          <a:endParaRPr lang="en-US"/>
        </a:p>
      </dgm:t>
    </dgm:pt>
    <dgm:pt modelId="{B6F4D91D-15EC-4215-A6EE-7B321B59D828}">
      <dgm:prSet/>
      <dgm:spPr/>
      <dgm:t>
        <a:bodyPr/>
        <a:lstStyle/>
        <a:p>
          <a:r>
            <a:rPr lang="en-US" dirty="0"/>
            <a:t>expanding, and maintaining the local economy.</a:t>
          </a:r>
        </a:p>
      </dgm:t>
    </dgm:pt>
    <dgm:pt modelId="{468B10CC-DFE3-4408-B6C2-E53482C04B6F}" type="parTrans" cxnId="{E6406192-2E41-4076-82EF-903B06B912B0}">
      <dgm:prSet/>
      <dgm:spPr/>
      <dgm:t>
        <a:bodyPr/>
        <a:lstStyle/>
        <a:p>
          <a:endParaRPr lang="en-US"/>
        </a:p>
      </dgm:t>
    </dgm:pt>
    <dgm:pt modelId="{87067212-FB86-4934-A0E0-A01AB9A70127}" type="sibTrans" cxnId="{E6406192-2E41-4076-82EF-903B06B912B0}">
      <dgm:prSet/>
      <dgm:spPr/>
      <dgm:t>
        <a:bodyPr/>
        <a:lstStyle/>
        <a:p>
          <a:endParaRPr lang="en-US"/>
        </a:p>
      </dgm:t>
    </dgm:pt>
    <dgm:pt modelId="{5E602360-005A-4381-A30F-7F66BDB64FFA}">
      <dgm:prSet/>
      <dgm:spPr/>
      <dgm:t>
        <a:bodyPr/>
        <a:lstStyle/>
        <a:p>
          <a:pPr>
            <a:lnSpc>
              <a:spcPct val="100000"/>
            </a:lnSpc>
            <a:defRPr b="1"/>
          </a:pPr>
          <a:r>
            <a:rPr lang="en-US" dirty="0"/>
            <a:t>Rehire</a:t>
          </a:r>
        </a:p>
      </dgm:t>
    </dgm:pt>
    <dgm:pt modelId="{28C327AA-6B4A-408F-B992-1AC2A5B2FF9F}" type="parTrans" cxnId="{69F43C9E-8F3F-42D9-AD32-75A4386C8356}">
      <dgm:prSet/>
      <dgm:spPr/>
      <dgm:t>
        <a:bodyPr/>
        <a:lstStyle/>
        <a:p>
          <a:endParaRPr lang="en-US"/>
        </a:p>
      </dgm:t>
    </dgm:pt>
    <dgm:pt modelId="{88DE0159-E4DD-49B4-BE0B-308BB2A60F69}" type="sibTrans" cxnId="{69F43C9E-8F3F-42D9-AD32-75A4386C8356}">
      <dgm:prSet/>
      <dgm:spPr/>
      <dgm:t>
        <a:bodyPr/>
        <a:lstStyle/>
        <a:p>
          <a:endParaRPr lang="en-US"/>
        </a:p>
      </dgm:t>
    </dgm:pt>
    <dgm:pt modelId="{F2C10B4D-6052-48AC-A044-A8FAD8F3D0A6}">
      <dgm:prSet/>
      <dgm:spPr/>
      <dgm:t>
        <a:bodyPr/>
        <a:lstStyle/>
        <a:p>
          <a:pPr algn="l">
            <a:lnSpc>
              <a:spcPct val="100000"/>
            </a:lnSpc>
          </a:pPr>
          <a:r>
            <a:rPr lang="en-US" dirty="0"/>
            <a:t>Rehire furloughed personnel.</a:t>
          </a:r>
        </a:p>
      </dgm:t>
    </dgm:pt>
    <dgm:pt modelId="{540C7952-FF0D-4E32-8555-521125CD8DF7}" type="parTrans" cxnId="{4E70983B-3AFF-4FF8-8A4C-B8FC3ECD2F0F}">
      <dgm:prSet/>
      <dgm:spPr/>
      <dgm:t>
        <a:bodyPr/>
        <a:lstStyle/>
        <a:p>
          <a:endParaRPr lang="en-US"/>
        </a:p>
      </dgm:t>
    </dgm:pt>
    <dgm:pt modelId="{CF172699-D555-456D-9856-15CF2D0345E9}" type="sibTrans" cxnId="{4E70983B-3AFF-4FF8-8A4C-B8FC3ECD2F0F}">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DA6F9F3-4A7F-42F9-8B77-7BD552F03105}" type="pres">
      <dgm:prSet presAssocID="{E754A2A0-41CE-428B-9DDC-DCD1FD12D16A}" presName="compNode" presStyleCnt="0"/>
      <dgm:spPr/>
    </dgm:pt>
    <dgm:pt modelId="{AF72813A-2810-4A52-BE92-611D54918694}" type="pres">
      <dgm:prSet presAssocID="{E754A2A0-41CE-428B-9DDC-DCD1FD12D16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0FF9AC2C-F836-43CA-8259-A20F609F4C83}" type="pres">
      <dgm:prSet presAssocID="{E754A2A0-41CE-428B-9DDC-DCD1FD12D16A}" presName="iconSpace" presStyleCnt="0"/>
      <dgm:spPr/>
    </dgm:pt>
    <dgm:pt modelId="{DF27DA54-DCB6-45F4-890E-F7DCC5A4BE12}" type="pres">
      <dgm:prSet presAssocID="{E754A2A0-41CE-428B-9DDC-DCD1FD12D16A}" presName="parTx" presStyleLbl="revTx" presStyleIdx="0" presStyleCnt="8">
        <dgm:presLayoutVars>
          <dgm:chMax val="0"/>
          <dgm:chPref val="0"/>
        </dgm:presLayoutVars>
      </dgm:prSet>
      <dgm:spPr/>
    </dgm:pt>
    <dgm:pt modelId="{E3A03C26-8C60-4D73-A4C2-0678A1DD3B31}" type="pres">
      <dgm:prSet presAssocID="{E754A2A0-41CE-428B-9DDC-DCD1FD12D16A}" presName="txSpace" presStyleCnt="0"/>
      <dgm:spPr/>
    </dgm:pt>
    <dgm:pt modelId="{DD091D0A-5A25-4241-91F3-18D32B0BDD4F}" type="pres">
      <dgm:prSet presAssocID="{E754A2A0-41CE-428B-9DDC-DCD1FD12D16A}" presName="desTx" presStyleLbl="revTx" presStyleIdx="1" presStyleCnt="8" custScaleX="148397">
        <dgm:presLayoutVars/>
      </dgm:prSet>
      <dgm:spPr/>
    </dgm:pt>
    <dgm:pt modelId="{2564C0D4-4875-421D-81DB-70BF6751BBA7}" type="pres">
      <dgm:prSet presAssocID="{02D8D4EF-9694-45C7-AF26-E20371B3C352}" presName="sibTrans" presStyleCnt="0"/>
      <dgm:spPr/>
    </dgm:pt>
    <dgm:pt modelId="{3076B9F9-EC92-4653-AC03-C71FD5E9A400}" type="pres">
      <dgm:prSet presAssocID="{DCCE571A-4D30-4294-ABAF-6885F619D2D9}" presName="compNode" presStyleCnt="0"/>
      <dgm:spPr/>
    </dgm:pt>
    <dgm:pt modelId="{210823F6-AC1A-46E3-9D99-A319DF497539}" type="pres">
      <dgm:prSet presAssocID="{DCCE571A-4D30-4294-ABAF-6885F619D2D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2F262968-0DF4-4BB1-BD25-0ED2829FA45D}" type="pres">
      <dgm:prSet presAssocID="{DCCE571A-4D30-4294-ABAF-6885F619D2D9}" presName="iconSpace" presStyleCnt="0"/>
      <dgm:spPr/>
    </dgm:pt>
    <dgm:pt modelId="{3C1752BD-6530-4141-80E9-9A0923780DCB}" type="pres">
      <dgm:prSet presAssocID="{DCCE571A-4D30-4294-ABAF-6885F619D2D9}" presName="parTx" presStyleLbl="revTx" presStyleIdx="2" presStyleCnt="8">
        <dgm:presLayoutVars>
          <dgm:chMax val="0"/>
          <dgm:chPref val="0"/>
        </dgm:presLayoutVars>
      </dgm:prSet>
      <dgm:spPr/>
    </dgm:pt>
    <dgm:pt modelId="{C393D316-1AB7-4A24-B8A5-3485F2713F88}" type="pres">
      <dgm:prSet presAssocID="{DCCE571A-4D30-4294-ABAF-6885F619D2D9}" presName="txSpace" presStyleCnt="0"/>
      <dgm:spPr/>
    </dgm:pt>
    <dgm:pt modelId="{7CD40649-A74C-4AD8-B9D0-2573A1955C91}" type="pres">
      <dgm:prSet presAssocID="{DCCE571A-4D30-4294-ABAF-6885F619D2D9}" presName="desTx" presStyleLbl="revTx" presStyleIdx="3" presStyleCnt="8">
        <dgm:presLayoutVars/>
      </dgm:prSet>
      <dgm:spPr/>
    </dgm:pt>
    <dgm:pt modelId="{9A7327AD-D2A8-4CB1-B3E0-7543B1D84369}" type="pres">
      <dgm:prSet presAssocID="{2C1DF6EC-6090-4926-A556-3D2417B7F2AA}" presName="sibTrans" presStyleCnt="0"/>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4" presStyleCnt="8">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5" presStyleCnt="8" custScaleX="143778">
        <dgm:presLayoutVars/>
      </dgm:prSet>
      <dgm:spPr/>
    </dgm:pt>
    <dgm:pt modelId="{E6FA942A-7DBE-4A80-A54D-509877D3D274}" type="pres">
      <dgm:prSet presAssocID="{A432C086-9156-4D32-A06E-6E237CC66D92}" presName="sibTrans" presStyleCnt="0"/>
      <dgm:spPr/>
    </dgm:pt>
    <dgm:pt modelId="{24557754-6F7A-4CE1-8A2C-2A5CA7D8B145}" type="pres">
      <dgm:prSet presAssocID="{5E602360-005A-4381-A30F-7F66BDB64FFA}" presName="compNode" presStyleCnt="0"/>
      <dgm:spPr/>
    </dgm:pt>
    <dgm:pt modelId="{F350EB94-978D-40ED-BB14-8B63976979AE}" type="pres">
      <dgm:prSet presAssocID="{5E602360-005A-4381-A30F-7F66BDB64FFA}" presName="iconRect" presStyleLbl="node1" presStyleIdx="3" presStyleCnt="4"/>
      <dgm:spPr/>
    </dgm:pt>
    <dgm:pt modelId="{1035685B-DE27-49DA-B7F0-E53B987DDDCB}" type="pres">
      <dgm:prSet presAssocID="{5E602360-005A-4381-A30F-7F66BDB64FFA}" presName="iconSpace" presStyleCnt="0"/>
      <dgm:spPr/>
    </dgm:pt>
    <dgm:pt modelId="{F12FD5E1-93BB-4C20-9233-91619F6574FE}" type="pres">
      <dgm:prSet presAssocID="{5E602360-005A-4381-A30F-7F66BDB64FFA}" presName="parTx" presStyleLbl="revTx" presStyleIdx="6" presStyleCnt="8">
        <dgm:presLayoutVars>
          <dgm:chMax val="0"/>
          <dgm:chPref val="0"/>
        </dgm:presLayoutVars>
      </dgm:prSet>
      <dgm:spPr/>
    </dgm:pt>
    <dgm:pt modelId="{C4E1351D-D11B-4507-8463-001106113FA3}" type="pres">
      <dgm:prSet presAssocID="{5E602360-005A-4381-A30F-7F66BDB64FFA}" presName="txSpace" presStyleCnt="0"/>
      <dgm:spPr/>
    </dgm:pt>
    <dgm:pt modelId="{13AF7943-A9FE-449F-AA5C-7604D0C5F5EC}" type="pres">
      <dgm:prSet presAssocID="{5E602360-005A-4381-A30F-7F66BDB64FFA}" presName="desTx" presStyleLbl="revTx" presStyleIdx="7" presStyleCnt="8">
        <dgm:presLayoutVars/>
      </dgm:prSet>
      <dgm:spPr/>
    </dgm:pt>
  </dgm:ptLst>
  <dgm:cxnLst>
    <dgm:cxn modelId="{E03E9406-DC9F-487F-9CA4-D8CA799191BA}" type="presOf" srcId="{B6F4D91D-15EC-4215-A6EE-7B321B59D828}" destId="{6418EBED-F111-425B-8EE2-06B8B2297A68}" srcOrd="0" destOrd="2" presId="urn:microsoft.com/office/officeart/2018/5/layout/CenteredIconLabelDescriptionList"/>
    <dgm:cxn modelId="{079E1015-BF7E-499A-99C0-BA5607789253}" type="presOf" srcId="{E754A2A0-41CE-428B-9DDC-DCD1FD12D16A}" destId="{DF27DA54-DCB6-45F4-890E-F7DCC5A4BE12}" srcOrd="0" destOrd="0" presId="urn:microsoft.com/office/officeart/2018/5/layout/CenteredIconLabelDescriptionList"/>
    <dgm:cxn modelId="{05037335-2E5B-48BE-86A9-5372B1A16299}" srcId="{E817CCF5-DA3F-4E5F-BE7C-D8111B2BFEBA}" destId="{1C1B28B7-2609-4BAA-AAAB-5801EDFD334C}" srcOrd="2" destOrd="0" parTransId="{2BF5F791-D223-44A4-B231-6C3F4B786D08}" sibTransId="{A432C086-9156-4D32-A06E-6E237CC66D92}"/>
    <dgm:cxn modelId="{1CCE1B3A-0A40-44CD-A839-C37BCA6E0D94}" type="presOf" srcId="{B4C55E9F-B5C0-4AD1-919B-D2D83AC9CD40}" destId="{7CD40649-A74C-4AD8-B9D0-2573A1955C91}" srcOrd="0" destOrd="0" presId="urn:microsoft.com/office/officeart/2018/5/layout/CenteredIconLabelDescriptionList"/>
    <dgm:cxn modelId="{4E70983B-3AFF-4FF8-8A4C-B8FC3ECD2F0F}" srcId="{5E602360-005A-4381-A30F-7F66BDB64FFA}" destId="{F2C10B4D-6052-48AC-A044-A8FAD8F3D0A6}" srcOrd="0" destOrd="0" parTransId="{540C7952-FF0D-4E32-8555-521125CD8DF7}" sibTransId="{CF172699-D555-456D-9856-15CF2D0345E9}"/>
    <dgm:cxn modelId="{C5FF5745-4781-44B9-BC29-74DCE41C1172}" type="presOf" srcId="{DCCE571A-4D30-4294-ABAF-6885F619D2D9}" destId="{3C1752BD-6530-4141-80E9-9A0923780DCB}" srcOrd="0" destOrd="0" presId="urn:microsoft.com/office/officeart/2018/5/layout/CenteredIconLabelDescriptionList"/>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8C797E78-6358-4571-A1EA-995D4DE91FFC}" srcId="{C2F66EED-74C3-4F36-A1D4-8AFCBB009938}" destId="{B8F92AB3-9B8C-4F8E-B7D9-F229F8ADD87B}" srcOrd="0" destOrd="0" parTransId="{D1986915-424E-46D5-B5A1-D0BBAF6C0CB0}" sibTransId="{ACEF03D0-3DBC-44CC-B2B3-8190EB9A53C3}"/>
    <dgm:cxn modelId="{5FB7375A-2AB0-4C14-A546-9136B40872EC}" srcId="{C2F66EED-74C3-4F36-A1D4-8AFCBB009938}" destId="{CF465B2D-CFD9-43B3-A46E-5EB433853EA5}" srcOrd="1" destOrd="0" parTransId="{FC595181-C156-470A-8CD6-75210750B62E}" sibTransId="{31A6C668-7D75-4704-9143-F6E9EC9AE38E}"/>
    <dgm:cxn modelId="{E6406192-2E41-4076-82EF-903B06B912B0}" srcId="{28C188E4-A3B1-47AF-802E-B2DED21921BA}" destId="{B6F4D91D-15EC-4215-A6EE-7B321B59D828}" srcOrd="1" destOrd="0" parTransId="{468B10CC-DFE3-4408-B6C2-E53482C04B6F}" sibTransId="{87067212-FB86-4934-A0E0-A01AB9A70127}"/>
    <dgm:cxn modelId="{69F43C9E-8F3F-42D9-AD32-75A4386C8356}" srcId="{E817CCF5-DA3F-4E5F-BE7C-D8111B2BFEBA}" destId="{5E602360-005A-4381-A30F-7F66BDB64FFA}" srcOrd="3" destOrd="0" parTransId="{28C327AA-6B4A-408F-B992-1AC2A5B2FF9F}" sibTransId="{88DE0159-E4DD-49B4-BE0B-308BB2A60F69}"/>
    <dgm:cxn modelId="{595FB7A0-4D25-48E7-8A8F-996EC376D0E4}" type="presOf" srcId="{B8F92AB3-9B8C-4F8E-B7D9-F229F8ADD87B}" destId="{DD091D0A-5A25-4241-91F3-18D32B0BDD4F}" srcOrd="0" destOrd="1" presId="urn:microsoft.com/office/officeart/2018/5/layout/CenteredIconLabelDescriptionList"/>
    <dgm:cxn modelId="{D1834AAA-0FA9-42FD-A4ED-50F900EB6E54}" srcId="{28C188E4-A3B1-47AF-802E-B2DED21921BA}" destId="{0485419B-8B29-43FF-B8F7-5E0808C627EA}" srcOrd="0" destOrd="0" parTransId="{395FC47D-94E9-4303-9AA5-9E391ACFCF70}" sibTransId="{0EBC2A39-81BF-4168-B5B0-E59C3C4440E3}"/>
    <dgm:cxn modelId="{4D6131AC-1805-4438-A39D-4F587C933D11}" type="presOf" srcId="{E817CCF5-DA3F-4E5F-BE7C-D8111B2BFEBA}" destId="{071926C8-9E08-4BE0-A1E4-133B16FF713E}" srcOrd="0" destOrd="0" presId="urn:microsoft.com/office/officeart/2018/5/layout/CenteredIconLabelDescriptionList"/>
    <dgm:cxn modelId="{7A243DB8-C0B8-4718-B558-CE939B8FF03E}" srcId="{E754A2A0-41CE-428B-9DDC-DCD1FD12D16A}" destId="{C2F66EED-74C3-4F36-A1D4-8AFCBB009938}" srcOrd="0" destOrd="0" parTransId="{5CF5C62A-BD1A-4922-92B6-33ECA44C1F76}" sibTransId="{F9BAA161-AAEC-4A41-B4D9-A27EAD80526E}"/>
    <dgm:cxn modelId="{507A74C7-FEAF-4A4C-9250-0613CBC2F127}" srcId="{E817CCF5-DA3F-4E5F-BE7C-D8111B2BFEBA}" destId="{E754A2A0-41CE-428B-9DDC-DCD1FD12D16A}" srcOrd="0" destOrd="0" parTransId="{BE164097-A5AA-4EA1-9E64-D7FCD4DD2A4E}" sibTransId="{02D8D4EF-9694-45C7-AF26-E20371B3C352}"/>
    <dgm:cxn modelId="{B51342D1-507F-4538-B2E7-CC8612277523}" type="presOf" srcId="{1C1B28B7-2609-4BAA-AAAB-5801EDFD334C}" destId="{C4D97C04-1692-4931-9A64-809D862C1739}" srcOrd="0" destOrd="0" presId="urn:microsoft.com/office/officeart/2018/5/layout/CenteredIconLabelDescriptionList"/>
    <dgm:cxn modelId="{B2BEE9D2-644C-400C-8E33-2C4491C5B104}" srcId="{DCCE571A-4D30-4294-ABAF-6885F619D2D9}" destId="{B4C55E9F-B5C0-4AD1-919B-D2D83AC9CD40}" srcOrd="0" destOrd="0" parTransId="{D1B05DEA-DFE0-4560-B75F-1C2BCB67A7C6}" sibTransId="{A6301E27-5ACC-4907-A7C8-B41877235C87}"/>
    <dgm:cxn modelId="{4CC9ADD3-67CF-4294-AA6E-76EDCE66535C}" type="presOf" srcId="{F2C10B4D-6052-48AC-A044-A8FAD8F3D0A6}" destId="{13AF7943-A9FE-449F-AA5C-7604D0C5F5EC}" srcOrd="0" destOrd="0" presId="urn:microsoft.com/office/officeart/2018/5/layout/CenteredIconLabelDescriptionList"/>
    <dgm:cxn modelId="{E70347E4-4461-4B80-8927-4CA0AEBFAAF8}" srcId="{E817CCF5-DA3F-4E5F-BE7C-D8111B2BFEBA}" destId="{DCCE571A-4D30-4294-ABAF-6885F619D2D9}" srcOrd="1" destOrd="0" parTransId="{3AD83C96-5A95-4337-BF2D-97454AF7F108}" sibTransId="{2C1DF6EC-6090-4926-A556-3D2417B7F2AA}"/>
    <dgm:cxn modelId="{7DB503E8-D3B0-41B7-8212-9EA533D53A25}" type="presOf" srcId="{CF465B2D-CFD9-43B3-A46E-5EB433853EA5}" destId="{DD091D0A-5A25-4241-91F3-18D32B0BDD4F}" srcOrd="0" destOrd="2" presId="urn:microsoft.com/office/officeart/2018/5/layout/CenteredIconLabelDescriptionList"/>
    <dgm:cxn modelId="{73DB97F0-7192-4F6F-98B0-8144B27BCF64}" type="presOf" srcId="{0485419B-8B29-43FF-B8F7-5E0808C627EA}" destId="{6418EBED-F111-425B-8EE2-06B8B2297A68}" srcOrd="0" destOrd="1" presId="urn:microsoft.com/office/officeart/2018/5/layout/CenteredIconLabelDescriptionList"/>
    <dgm:cxn modelId="{55A931F7-B2A3-4173-A574-A80CB726BAE2}" type="presOf" srcId="{C2F66EED-74C3-4F36-A1D4-8AFCBB009938}" destId="{DD091D0A-5A25-4241-91F3-18D32B0BDD4F}" srcOrd="0" destOrd="0" presId="urn:microsoft.com/office/officeart/2018/5/layout/CenteredIconLabelDescriptionList"/>
    <dgm:cxn modelId="{CCDA2FF8-CF71-4711-9D9B-0DBB4576C4C0}" type="presOf" srcId="{5E602360-005A-4381-A30F-7F66BDB64FFA}" destId="{F12FD5E1-93BB-4C20-9233-91619F6574FE}" srcOrd="0" destOrd="0" presId="urn:microsoft.com/office/officeart/2018/5/layout/CenteredIconLabelDescriptionList"/>
    <dgm:cxn modelId="{87DD2528-CB43-4F2F-AD70-34B2C76F4974}" type="presParOf" srcId="{071926C8-9E08-4BE0-A1E4-133B16FF713E}" destId="{1DA6F9F3-4A7F-42F9-8B77-7BD552F03105}" srcOrd="0" destOrd="0" presId="urn:microsoft.com/office/officeart/2018/5/layout/CenteredIconLabelDescriptionList"/>
    <dgm:cxn modelId="{C7D85599-D34F-41B3-ACEB-0C058EB1F61E}" type="presParOf" srcId="{1DA6F9F3-4A7F-42F9-8B77-7BD552F03105}" destId="{AF72813A-2810-4A52-BE92-611D54918694}" srcOrd="0" destOrd="0" presId="urn:microsoft.com/office/officeart/2018/5/layout/CenteredIconLabelDescriptionList"/>
    <dgm:cxn modelId="{C48669E0-1E6E-4350-9DF8-08B6FB55FE83}" type="presParOf" srcId="{1DA6F9F3-4A7F-42F9-8B77-7BD552F03105}" destId="{0FF9AC2C-F836-43CA-8259-A20F609F4C83}" srcOrd="1" destOrd="0" presId="urn:microsoft.com/office/officeart/2018/5/layout/CenteredIconLabelDescriptionList"/>
    <dgm:cxn modelId="{99FB1C93-FBB0-428C-B3D1-D2EC3308D436}" type="presParOf" srcId="{1DA6F9F3-4A7F-42F9-8B77-7BD552F03105}" destId="{DF27DA54-DCB6-45F4-890E-F7DCC5A4BE12}" srcOrd="2" destOrd="0" presId="urn:microsoft.com/office/officeart/2018/5/layout/CenteredIconLabelDescriptionList"/>
    <dgm:cxn modelId="{D2C113FF-430C-42FA-B64E-13ACE978DEE7}" type="presParOf" srcId="{1DA6F9F3-4A7F-42F9-8B77-7BD552F03105}" destId="{E3A03C26-8C60-4D73-A4C2-0678A1DD3B31}" srcOrd="3" destOrd="0" presId="urn:microsoft.com/office/officeart/2018/5/layout/CenteredIconLabelDescriptionList"/>
    <dgm:cxn modelId="{C10D59DD-0D52-4682-AC9F-5873A75B6FEF}" type="presParOf" srcId="{1DA6F9F3-4A7F-42F9-8B77-7BD552F03105}" destId="{DD091D0A-5A25-4241-91F3-18D32B0BDD4F}" srcOrd="4" destOrd="0" presId="urn:microsoft.com/office/officeart/2018/5/layout/CenteredIconLabelDescriptionList"/>
    <dgm:cxn modelId="{0510082E-5DF2-42DD-AE6C-D1E60730D4E3}" type="presParOf" srcId="{071926C8-9E08-4BE0-A1E4-133B16FF713E}" destId="{2564C0D4-4875-421D-81DB-70BF6751BBA7}" srcOrd="1" destOrd="0" presId="urn:microsoft.com/office/officeart/2018/5/layout/CenteredIconLabelDescriptionList"/>
    <dgm:cxn modelId="{E144C32E-E72B-4991-B9EC-93820D68CFB5}" type="presParOf" srcId="{071926C8-9E08-4BE0-A1E4-133B16FF713E}" destId="{3076B9F9-EC92-4653-AC03-C71FD5E9A400}" srcOrd="2" destOrd="0" presId="urn:microsoft.com/office/officeart/2018/5/layout/CenteredIconLabelDescriptionList"/>
    <dgm:cxn modelId="{66AB50A5-3D6E-4CE8-9C00-3540BF3A682A}" type="presParOf" srcId="{3076B9F9-EC92-4653-AC03-C71FD5E9A400}" destId="{210823F6-AC1A-46E3-9D99-A319DF497539}" srcOrd="0" destOrd="0" presId="urn:microsoft.com/office/officeart/2018/5/layout/CenteredIconLabelDescriptionList"/>
    <dgm:cxn modelId="{BB0A9168-4CEF-4C37-AA4F-28A0F96C5AAE}" type="presParOf" srcId="{3076B9F9-EC92-4653-AC03-C71FD5E9A400}" destId="{2F262968-0DF4-4BB1-BD25-0ED2829FA45D}" srcOrd="1" destOrd="0" presId="urn:microsoft.com/office/officeart/2018/5/layout/CenteredIconLabelDescriptionList"/>
    <dgm:cxn modelId="{05D1054F-4CFA-4960-9C76-474461246A75}" type="presParOf" srcId="{3076B9F9-EC92-4653-AC03-C71FD5E9A400}" destId="{3C1752BD-6530-4141-80E9-9A0923780DCB}" srcOrd="2" destOrd="0" presId="urn:microsoft.com/office/officeart/2018/5/layout/CenteredIconLabelDescriptionList"/>
    <dgm:cxn modelId="{021DA957-19C0-48AF-82E6-5EF64E6E4350}" type="presParOf" srcId="{3076B9F9-EC92-4653-AC03-C71FD5E9A400}" destId="{C393D316-1AB7-4A24-B8A5-3485F2713F88}" srcOrd="3" destOrd="0" presId="urn:microsoft.com/office/officeart/2018/5/layout/CenteredIconLabelDescriptionList"/>
    <dgm:cxn modelId="{E4E1ED22-2207-49AD-89BF-A68B1DCF8B24}" type="presParOf" srcId="{3076B9F9-EC92-4653-AC03-C71FD5E9A400}" destId="{7CD40649-A74C-4AD8-B9D0-2573A1955C91}" srcOrd="4" destOrd="0" presId="urn:microsoft.com/office/officeart/2018/5/layout/CenteredIconLabelDescriptionList"/>
    <dgm:cxn modelId="{E12208AE-A278-4C0F-9A95-B2A9F1FA788C}" type="presParOf" srcId="{071926C8-9E08-4BE0-A1E4-133B16FF713E}" destId="{9A7327AD-D2A8-4CB1-B3E0-7543B1D84369}" srcOrd="3" destOrd="0" presId="urn:microsoft.com/office/officeart/2018/5/layout/CenteredIconLabelDescriptionList"/>
    <dgm:cxn modelId="{04AF0028-0607-4319-870D-38F76BAD13CF}" type="presParOf" srcId="{071926C8-9E08-4BE0-A1E4-133B16FF713E}" destId="{13BCBAD6-8F08-4029-90C7-8E8A0D0733DD}" srcOrd="4"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 modelId="{4BFC40A8-CAF6-43DE-9173-B2DBBE0D7F10}" type="presParOf" srcId="{071926C8-9E08-4BE0-A1E4-133B16FF713E}" destId="{E6FA942A-7DBE-4A80-A54D-509877D3D274}" srcOrd="5" destOrd="0" presId="urn:microsoft.com/office/officeart/2018/5/layout/CenteredIconLabelDescriptionList"/>
    <dgm:cxn modelId="{A64A71C5-49C7-4A0A-B281-C846F56E3A87}" type="presParOf" srcId="{071926C8-9E08-4BE0-A1E4-133B16FF713E}" destId="{24557754-6F7A-4CE1-8A2C-2A5CA7D8B145}" srcOrd="6" destOrd="0" presId="urn:microsoft.com/office/officeart/2018/5/layout/CenteredIconLabelDescriptionList"/>
    <dgm:cxn modelId="{EEBD65F5-3413-4180-B405-9B6397F5A4E2}" type="presParOf" srcId="{24557754-6F7A-4CE1-8A2C-2A5CA7D8B145}" destId="{F350EB94-978D-40ED-BB14-8B63976979AE}" srcOrd="0" destOrd="0" presId="urn:microsoft.com/office/officeart/2018/5/layout/CenteredIconLabelDescriptionList"/>
    <dgm:cxn modelId="{73841CF7-10E0-4AD3-83E9-1C0BD9878A15}" type="presParOf" srcId="{24557754-6F7A-4CE1-8A2C-2A5CA7D8B145}" destId="{1035685B-DE27-49DA-B7F0-E53B987DDDCB}" srcOrd="1" destOrd="0" presId="urn:microsoft.com/office/officeart/2018/5/layout/CenteredIconLabelDescriptionList"/>
    <dgm:cxn modelId="{95CD4D6F-0E3B-4FF6-A9D6-0C965E8F2DA0}" type="presParOf" srcId="{24557754-6F7A-4CE1-8A2C-2A5CA7D8B145}" destId="{F12FD5E1-93BB-4C20-9233-91619F6574FE}" srcOrd="2" destOrd="0" presId="urn:microsoft.com/office/officeart/2018/5/layout/CenteredIconLabelDescriptionList"/>
    <dgm:cxn modelId="{93A64E1E-054D-4E42-A582-22A972698898}" type="presParOf" srcId="{24557754-6F7A-4CE1-8A2C-2A5CA7D8B145}" destId="{C4E1351D-D11B-4507-8463-001106113FA3}" srcOrd="3" destOrd="0" presId="urn:microsoft.com/office/officeart/2018/5/layout/CenteredIconLabelDescriptionList"/>
    <dgm:cxn modelId="{A23B40F0-3D99-49D3-BD0C-855D094F2116}" type="presParOf" srcId="{24557754-6F7A-4CE1-8A2C-2A5CA7D8B145}" destId="{13AF7943-A9FE-449F-AA5C-7604D0C5F5EC}"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2813A-2810-4A52-BE92-611D54918694}">
      <dsp:nvSpPr>
        <dsp:cNvPr id="0" name=""/>
        <dsp:cNvSpPr/>
      </dsp:nvSpPr>
      <dsp:spPr>
        <a:xfrm>
          <a:off x="1078517" y="452154"/>
          <a:ext cx="665191" cy="6651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27DA54-DCB6-45F4-890E-F7DCC5A4BE12}">
      <dsp:nvSpPr>
        <dsp:cNvPr id="0" name=""/>
        <dsp:cNvSpPr/>
      </dsp:nvSpPr>
      <dsp:spPr>
        <a:xfrm>
          <a:off x="460839" y="1237872"/>
          <a:ext cx="1900546" cy="28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dirty="0"/>
            <a:t>Budget</a:t>
          </a:r>
        </a:p>
      </dsp:txBody>
      <dsp:txXfrm>
        <a:off x="460839" y="1237872"/>
        <a:ext cx="1900546" cy="285082"/>
      </dsp:txXfrm>
    </dsp:sp>
    <dsp:sp modelId="{DD091D0A-5A25-4241-91F3-18D32B0BDD4F}">
      <dsp:nvSpPr>
        <dsp:cNvPr id="0" name=""/>
        <dsp:cNvSpPr/>
      </dsp:nvSpPr>
      <dsp:spPr>
        <a:xfrm>
          <a:off x="935" y="1571503"/>
          <a:ext cx="2820354" cy="1691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US" sz="1500" kern="1200" dirty="0"/>
            <a:t>Budget cuts that might have been made or not realized to be done because of the</a:t>
          </a:r>
        </a:p>
        <a:p>
          <a:pPr marL="114300" lvl="1" indent="-114300" algn="l" defTabSz="666750">
            <a:lnSpc>
              <a:spcPct val="90000"/>
            </a:lnSpc>
            <a:spcBef>
              <a:spcPct val="0"/>
            </a:spcBef>
            <a:spcAft>
              <a:spcPct val="15000"/>
            </a:spcAft>
            <a:buChar char="•"/>
          </a:pPr>
          <a:r>
            <a:rPr lang="en-US" sz="1500" kern="1200" dirty="0"/>
            <a:t>Revenue side of the 2019 calendar year budget had a shortfall from the projected</a:t>
          </a:r>
        </a:p>
        <a:p>
          <a:pPr marL="114300" lvl="1" indent="-114300" algn="l" defTabSz="666750">
            <a:lnSpc>
              <a:spcPct val="90000"/>
            </a:lnSpc>
            <a:spcBef>
              <a:spcPct val="0"/>
            </a:spcBef>
            <a:spcAft>
              <a:spcPct val="15000"/>
            </a:spcAft>
            <a:buChar char="•"/>
          </a:pPr>
          <a:r>
            <a:rPr lang="en-US" sz="1500" kern="1200" dirty="0"/>
            <a:t>Revenue budget.</a:t>
          </a:r>
        </a:p>
      </dsp:txBody>
      <dsp:txXfrm>
        <a:off x="935" y="1571503"/>
        <a:ext cx="2820354" cy="1691091"/>
      </dsp:txXfrm>
    </dsp:sp>
    <dsp:sp modelId="{210823F6-AC1A-46E3-9D99-A319DF497539}">
      <dsp:nvSpPr>
        <dsp:cNvPr id="0" name=""/>
        <dsp:cNvSpPr/>
      </dsp:nvSpPr>
      <dsp:spPr>
        <a:xfrm>
          <a:off x="3771563" y="455909"/>
          <a:ext cx="665191" cy="6651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1752BD-6530-4141-80E9-9A0923780DCB}">
      <dsp:nvSpPr>
        <dsp:cNvPr id="0" name=""/>
        <dsp:cNvSpPr/>
      </dsp:nvSpPr>
      <dsp:spPr>
        <a:xfrm>
          <a:off x="3153885" y="1241626"/>
          <a:ext cx="1900546" cy="28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dirty="0"/>
            <a:t>Expenses</a:t>
          </a:r>
        </a:p>
      </dsp:txBody>
      <dsp:txXfrm>
        <a:off x="3153885" y="1241626"/>
        <a:ext cx="1900546" cy="285082"/>
      </dsp:txXfrm>
    </dsp:sp>
    <dsp:sp modelId="{7CD40649-A74C-4AD8-B9D0-2573A1955C91}">
      <dsp:nvSpPr>
        <dsp:cNvPr id="0" name=""/>
        <dsp:cNvSpPr/>
      </dsp:nvSpPr>
      <dsp:spPr>
        <a:xfrm>
          <a:off x="3153885" y="1582767"/>
          <a:ext cx="1900546" cy="1676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US" sz="1500" kern="1200" dirty="0"/>
            <a:t>Reimbursement for any direct Covid related expenses not budgeted that were expenses made In order to meet the demands of the pandemic (and not previously reimbursed)</a:t>
          </a:r>
        </a:p>
      </dsp:txBody>
      <dsp:txXfrm>
        <a:off x="3153885" y="1582767"/>
        <a:ext cx="1900546" cy="1676073"/>
      </dsp:txXfrm>
    </dsp:sp>
    <dsp:sp modelId="{B0A3ABD2-C471-4A21-8AEF-3843C86919E1}">
      <dsp:nvSpPr>
        <dsp:cNvPr id="0" name=""/>
        <dsp:cNvSpPr/>
      </dsp:nvSpPr>
      <dsp:spPr>
        <a:xfrm>
          <a:off x="6420716" y="452154"/>
          <a:ext cx="665191" cy="6651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5803039" y="1237872"/>
          <a:ext cx="1900546" cy="28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dirty="0"/>
            <a:t>Economy</a:t>
          </a:r>
        </a:p>
      </dsp:txBody>
      <dsp:txXfrm>
        <a:off x="5803039" y="1237872"/>
        <a:ext cx="1900546" cy="285082"/>
      </dsp:txXfrm>
    </dsp:sp>
    <dsp:sp modelId="{6418EBED-F111-425B-8EE2-06B8B2297A68}">
      <dsp:nvSpPr>
        <dsp:cNvPr id="0" name=""/>
        <dsp:cNvSpPr/>
      </dsp:nvSpPr>
      <dsp:spPr>
        <a:xfrm>
          <a:off x="5387028" y="1571503"/>
          <a:ext cx="2732568" cy="1691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US" sz="1500" kern="1200" dirty="0"/>
            <a:t>Because of negative economic impacts to city and town economy, to structure </a:t>
          </a:r>
        </a:p>
        <a:p>
          <a:pPr marL="114300" lvl="1" indent="-114300" algn="l" defTabSz="666750">
            <a:lnSpc>
              <a:spcPct val="90000"/>
            </a:lnSpc>
            <a:spcBef>
              <a:spcPct val="0"/>
            </a:spcBef>
            <a:spcAft>
              <a:spcPct val="15000"/>
            </a:spcAft>
            <a:buChar char="•"/>
          </a:pPr>
          <a:r>
            <a:rPr lang="fr-FR" sz="1500" kern="1200" dirty="0"/>
            <a:t>Incentives, infrastructure improvements, marketing, etc. related to recruiting, </a:t>
          </a:r>
          <a:endParaRPr lang="en-US" sz="1500" kern="1200" dirty="0"/>
        </a:p>
        <a:p>
          <a:pPr marL="114300" lvl="1" indent="-114300" algn="l" defTabSz="666750">
            <a:lnSpc>
              <a:spcPct val="90000"/>
            </a:lnSpc>
            <a:spcBef>
              <a:spcPct val="0"/>
            </a:spcBef>
            <a:spcAft>
              <a:spcPct val="15000"/>
            </a:spcAft>
            <a:buChar char="•"/>
          </a:pPr>
          <a:r>
            <a:rPr lang="en-US" sz="1500" kern="1200" dirty="0"/>
            <a:t>expanding, and maintaining the local economy.</a:t>
          </a:r>
        </a:p>
      </dsp:txBody>
      <dsp:txXfrm>
        <a:off x="5387028" y="1571503"/>
        <a:ext cx="2732568" cy="1691091"/>
      </dsp:txXfrm>
    </dsp:sp>
    <dsp:sp modelId="{F350EB94-978D-40ED-BB14-8B63976979AE}">
      <dsp:nvSpPr>
        <dsp:cNvPr id="0" name=""/>
        <dsp:cNvSpPr/>
      </dsp:nvSpPr>
      <dsp:spPr>
        <a:xfrm>
          <a:off x="9069870" y="455909"/>
          <a:ext cx="665191" cy="665191"/>
        </a:xfrm>
        <a:prstGeom prst="rect">
          <a:avLst/>
        </a:prstGeom>
        <a:solidFill>
          <a:schemeClr val="accent2">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2FD5E1-93BB-4C20-9233-91619F6574FE}">
      <dsp:nvSpPr>
        <dsp:cNvPr id="0" name=""/>
        <dsp:cNvSpPr/>
      </dsp:nvSpPr>
      <dsp:spPr>
        <a:xfrm>
          <a:off x="8452192" y="1241626"/>
          <a:ext cx="1900546" cy="28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dirty="0"/>
            <a:t>Rehire</a:t>
          </a:r>
        </a:p>
      </dsp:txBody>
      <dsp:txXfrm>
        <a:off x="8452192" y="1241626"/>
        <a:ext cx="1900546" cy="285082"/>
      </dsp:txXfrm>
    </dsp:sp>
    <dsp:sp modelId="{13AF7943-A9FE-449F-AA5C-7604D0C5F5EC}">
      <dsp:nvSpPr>
        <dsp:cNvPr id="0" name=""/>
        <dsp:cNvSpPr/>
      </dsp:nvSpPr>
      <dsp:spPr>
        <a:xfrm>
          <a:off x="8452192" y="1582767"/>
          <a:ext cx="1900546" cy="1676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US" sz="1500" kern="1200" dirty="0"/>
            <a:t>Rehire furloughed personnel.</a:t>
          </a:r>
        </a:p>
      </dsp:txBody>
      <dsp:txXfrm>
        <a:off x="8452192" y="1582767"/>
        <a:ext cx="1900546" cy="1676073"/>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8367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14571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57921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09509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27407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3/19/2021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6105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3/19/2021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75251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1107166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4182568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18795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81940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34754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3ED0CC-082F-4160-86E5-0D6041F12778}" type="datetime1">
              <a:rPr lang="en-US" smtClean="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72900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3ED0CC-082F-4160-86E5-0D6041F12778}" type="datetime1">
              <a:rPr lang="en-US" smtClean="0"/>
              <a:t>3/19/2021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822971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3/19/2021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0617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68812DA-F765-4142-A6A3-A8ED7235E082}" type="datetime1">
              <a:rPr lang="en-US" smtClean="0"/>
              <a:t>3/19/2021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4547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3ED0CC-082F-4160-86E5-0D6041F12778}" type="datetime1">
              <a:rPr lang="en-US" smtClean="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4398094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3/19/2021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87086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73ED0CC-082F-4160-86E5-0D6041F12778}" type="datetime1">
              <a:rPr lang="en-US" smtClean="0"/>
              <a:t>3/19/2021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50010220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descr="A picture containing large, sitting, white, numbers">
            <a:extLst>
              <a:ext uri="{FF2B5EF4-FFF2-40B4-BE49-F238E27FC236}">
                <a16:creationId xmlns:a16="http://schemas.microsoft.com/office/drawing/2014/main" id="{9A5D9ED1-DFCC-4799-89E2-D118451B98D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2" y="0"/>
            <a:ext cx="12191356" cy="6858000"/>
          </a:xfrm>
          <a:prstGeom prst="rect">
            <a:avLst/>
          </a:prstGeom>
        </p:spPr>
      </p:pic>
      <p:sp>
        <p:nvSpPr>
          <p:cNvPr id="4" name="Rectangle 3">
            <a:extLst>
              <a:ext uri="{FF2B5EF4-FFF2-40B4-BE49-F238E27FC236}">
                <a16:creationId xmlns:a16="http://schemas.microsoft.com/office/drawing/2014/main" id="{012FA6B2-24EB-41AF-9638-14570F4608A5}"/>
              </a:ext>
            </a:extLst>
          </p:cNvPr>
          <p:cNvSpPr/>
          <p:nvPr/>
        </p:nvSpPr>
        <p:spPr>
          <a:xfrm>
            <a:off x="7128769" y="2166151"/>
            <a:ext cx="3485072" cy="27609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a:bodyPr>
          <a:lstStyle/>
          <a:p>
            <a:pPr algn="l"/>
            <a:r>
              <a:rPr lang="en-US" sz="4000" dirty="0"/>
              <a:t>American Rescue Plan Act</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a:bodyPr>
          <a:lstStyle/>
          <a:p>
            <a:pPr algn="l"/>
            <a:r>
              <a:rPr lang="en-US" sz="2300" dirty="0">
                <a:solidFill>
                  <a:srgbClr val="5792BA"/>
                </a:solidFill>
              </a:rPr>
              <a:t>What We Know</a:t>
            </a:r>
          </a:p>
        </p:txBody>
      </p:sp>
    </p:spTree>
    <p:extLst>
      <p:ext uri="{BB962C8B-B14F-4D97-AF65-F5344CB8AC3E}">
        <p14:creationId xmlns:p14="http://schemas.microsoft.com/office/powerpoint/2010/main" val="1583120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919119" y="130205"/>
            <a:ext cx="10353762" cy="1257300"/>
          </a:xfrm>
        </p:spPr>
        <p:txBody>
          <a:bodyPr>
            <a:normAutofit/>
          </a:bodyPr>
          <a:lstStyle/>
          <a:p>
            <a:r>
              <a:rPr lang="en-US" dirty="0"/>
              <a:t>American Rescue Plan Act: Ideas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4203291142"/>
              </p:ext>
            </p:extLst>
          </p:nvPr>
        </p:nvGraphicFramePr>
        <p:xfrm>
          <a:off x="1048817" y="2276198"/>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134B61F-C6B2-4F5B-A68D-E005610334B3}"/>
              </a:ext>
            </a:extLst>
          </p:cNvPr>
          <p:cNvSpPr txBox="1"/>
          <p:nvPr/>
        </p:nvSpPr>
        <p:spPr>
          <a:xfrm>
            <a:off x="685989" y="1175616"/>
            <a:ext cx="11079332" cy="1477328"/>
          </a:xfrm>
          <a:prstGeom prst="rect">
            <a:avLst/>
          </a:prstGeom>
          <a:noFill/>
        </p:spPr>
        <p:txBody>
          <a:bodyPr wrap="square" rtlCol="0">
            <a:spAutoFit/>
          </a:bodyPr>
          <a:lstStyle/>
          <a:p>
            <a:pPr marL="0" marR="0">
              <a:spcBef>
                <a:spcPts val="0"/>
              </a:spcBef>
              <a:spcAft>
                <a:spcPts val="0"/>
              </a:spcAft>
            </a:pPr>
            <a:r>
              <a:rPr lang="en-US" sz="1800" dirty="0">
                <a:effectLst/>
                <a:latin typeface="Calibri" panose="020F0502020204030204" pitchFamily="34" charset="0"/>
                <a:ea typeface="DengXian" panose="02010600030101010101" pitchFamily="2" charset="-122"/>
                <a:cs typeface="Cordia New" panose="020B0304020202020204" pitchFamily="34" charset="-34"/>
              </a:rPr>
              <a:t>While it is speculative at this point to interpret definitive allowable use of ARPA funds, some potential interpretive examples MIGHT be (caution:  if NOT previously claimed under the CARES Act):</a:t>
            </a:r>
          </a:p>
          <a:p>
            <a:pPr marL="0" marR="0">
              <a:spcBef>
                <a:spcPts val="0"/>
              </a:spcBef>
              <a:spcAft>
                <a:spcPts val="0"/>
              </a:spcAft>
            </a:pPr>
            <a:r>
              <a:rPr lang="en-US" sz="1800" dirty="0">
                <a:effectLst/>
                <a:latin typeface="Calibri" panose="020F0502020204030204" pitchFamily="34" charset="0"/>
                <a:ea typeface="DengXian" panose="02010600030101010101" pitchFamily="2" charset="-122"/>
                <a:cs typeface="Cordia New" panose="020B0304020202020204" pitchFamily="34" charset="-34"/>
              </a:rPr>
              <a:t> </a:t>
            </a:r>
          </a:p>
          <a:p>
            <a:pPr marL="0" marR="0">
              <a:spcBef>
                <a:spcPts val="0"/>
              </a:spcBef>
              <a:spcAft>
                <a:spcPts val="0"/>
              </a:spcAft>
            </a:pPr>
            <a:r>
              <a:rPr lang="en-US" sz="1800" dirty="0">
                <a:effectLst/>
                <a:latin typeface="Calibri" panose="020F0502020204030204" pitchFamily="34" charset="0"/>
                <a:ea typeface="DengXian" panose="02010600030101010101" pitchFamily="2" charset="-122"/>
                <a:cs typeface="Cordia New" panose="020B0304020202020204" pitchFamily="34" charset="-34"/>
              </a:rPr>
              <a:t>Using the 2019 Calendar Budget (which crosses by month two of most cities and towns Fiscal Years) as the basis:</a:t>
            </a:r>
          </a:p>
          <a:p>
            <a:endParaRPr lang="en-US" dirty="0"/>
          </a:p>
        </p:txBody>
      </p:sp>
      <p:sp>
        <p:nvSpPr>
          <p:cNvPr id="4" name="TextBox 3">
            <a:extLst>
              <a:ext uri="{FF2B5EF4-FFF2-40B4-BE49-F238E27FC236}">
                <a16:creationId xmlns:a16="http://schemas.microsoft.com/office/drawing/2014/main" id="{77F3950D-17F4-4610-B127-A5437360375D}"/>
              </a:ext>
            </a:extLst>
          </p:cNvPr>
          <p:cNvSpPr txBox="1"/>
          <p:nvPr/>
        </p:nvSpPr>
        <p:spPr>
          <a:xfrm>
            <a:off x="164237" y="5934670"/>
            <a:ext cx="11863526" cy="923330"/>
          </a:xfrm>
          <a:prstGeom prst="rect">
            <a:avLst/>
          </a:prstGeom>
          <a:noFill/>
        </p:spPr>
        <p:txBody>
          <a:bodyPr wrap="square" rtlCol="0">
            <a:spAutoFit/>
          </a:bodyPr>
          <a:lstStyle/>
          <a:p>
            <a:pPr algn="ctr"/>
            <a:r>
              <a:rPr lang="en-US" sz="1800" dirty="0">
                <a:effectLst/>
                <a:latin typeface="Calibri" panose="020F0502020204030204" pitchFamily="34" charset="0"/>
                <a:ea typeface="DengXian" panose="02010600030101010101" pitchFamily="2" charset="-122"/>
                <a:cs typeface="Cordia New" panose="020B0304020202020204" pitchFamily="34" charset="-34"/>
              </a:rPr>
              <a:t>These are just some examples that MIGHT qualify.  We will be looking to </a:t>
            </a:r>
          </a:p>
          <a:p>
            <a:pPr algn="ctr"/>
            <a:r>
              <a:rPr lang="en-US" sz="1800" dirty="0">
                <a:effectLst/>
                <a:latin typeface="Calibri" panose="020F0502020204030204" pitchFamily="34" charset="0"/>
                <a:ea typeface="DengXian" panose="02010600030101010101" pitchFamily="2" charset="-122"/>
                <a:cs typeface="Cordia New" panose="020B0304020202020204" pitchFamily="34" charset="-34"/>
              </a:rPr>
              <a:t>provide you with further guidance on the use of the ARPA as more definitive information is forthcoming.</a:t>
            </a:r>
          </a:p>
          <a:p>
            <a:endParaRPr lang="en-US" dirty="0"/>
          </a:p>
        </p:txBody>
      </p:sp>
    </p:spTree>
    <p:extLst>
      <p:ext uri="{BB962C8B-B14F-4D97-AF65-F5344CB8AC3E}">
        <p14:creationId xmlns:p14="http://schemas.microsoft.com/office/powerpoint/2010/main" val="3265077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7D99-DAB2-431A-8CCB-FD8C2C69AC6D}"/>
              </a:ext>
            </a:extLst>
          </p:cNvPr>
          <p:cNvSpPr>
            <a:spLocks noGrp="1"/>
          </p:cNvSpPr>
          <p:nvPr>
            <p:ph type="title"/>
          </p:nvPr>
        </p:nvSpPr>
        <p:spPr>
          <a:xfrm>
            <a:off x="913795" y="186812"/>
            <a:ext cx="10353762" cy="1257300"/>
          </a:xfrm>
        </p:spPr>
        <p:txBody>
          <a:bodyPr/>
          <a:lstStyle/>
          <a:p>
            <a:r>
              <a:rPr lang="en-US" dirty="0"/>
              <a:t>The Law</a:t>
            </a:r>
          </a:p>
        </p:txBody>
      </p:sp>
      <p:sp>
        <p:nvSpPr>
          <p:cNvPr id="3" name="Content Placeholder 2">
            <a:extLst>
              <a:ext uri="{FF2B5EF4-FFF2-40B4-BE49-F238E27FC236}">
                <a16:creationId xmlns:a16="http://schemas.microsoft.com/office/drawing/2014/main" id="{9C198DEE-54A6-4C5A-A23D-30A8FA74BAE4}"/>
              </a:ext>
            </a:extLst>
          </p:cNvPr>
          <p:cNvSpPr>
            <a:spLocks noGrp="1"/>
          </p:cNvSpPr>
          <p:nvPr>
            <p:ph idx="1"/>
          </p:nvPr>
        </p:nvSpPr>
        <p:spPr>
          <a:xfrm>
            <a:off x="913795" y="1444112"/>
            <a:ext cx="10353762" cy="4678311"/>
          </a:xfrm>
        </p:spPr>
        <p:txBody>
          <a:bodyPr>
            <a:normAutofit fontScale="85000" lnSpcReduction="10000"/>
          </a:bodyPr>
          <a:lstStyle/>
          <a:p>
            <a:pPr marL="0" marR="0">
              <a:spcBef>
                <a:spcPts val="0"/>
              </a:spcBef>
              <a:spcAft>
                <a:spcPts val="0"/>
              </a:spcAft>
            </a:pPr>
            <a:r>
              <a:rPr lang="en-US" sz="2000" dirty="0">
                <a:effectLst/>
                <a:latin typeface="Calibri" panose="020F0502020204030204" pitchFamily="34" charset="0"/>
                <a:ea typeface="DengXian" panose="02010600030101010101" pitchFamily="2" charset="-122"/>
                <a:cs typeface="Cordia New" panose="020B0304020202020204" pitchFamily="34" charset="-34"/>
              </a:rPr>
              <a:t>It is recommended that cities and towns in Oklahoma begin to consider the use of funding that will be available shortly as a result of the stimulus legislation passed by Congress.</a:t>
            </a:r>
          </a:p>
          <a:p>
            <a:pPr marL="0" marR="0" indent="0">
              <a:spcBef>
                <a:spcPts val="0"/>
              </a:spcBef>
              <a:spcAft>
                <a:spcPts val="0"/>
              </a:spcAft>
              <a:buNone/>
            </a:pPr>
            <a:r>
              <a:rPr lang="en-US" sz="2000" dirty="0">
                <a:effectLst/>
                <a:latin typeface="Calibri" panose="020F0502020204030204" pitchFamily="34" charset="0"/>
                <a:ea typeface="DengXian" panose="02010600030101010101" pitchFamily="2" charset="-122"/>
                <a:cs typeface="Cordia New" panose="020B0304020202020204" pitchFamily="34" charset="-34"/>
              </a:rPr>
              <a:t> </a:t>
            </a:r>
          </a:p>
          <a:p>
            <a:pPr marL="0" marR="0">
              <a:spcBef>
                <a:spcPts val="0"/>
              </a:spcBef>
              <a:spcAft>
                <a:spcPts val="0"/>
              </a:spcAft>
            </a:pPr>
            <a:r>
              <a:rPr lang="en-US" sz="2000" dirty="0">
                <a:effectLst/>
                <a:latin typeface="Calibri" panose="020F0502020204030204" pitchFamily="34" charset="0"/>
                <a:ea typeface="DengXian" panose="02010600030101010101" pitchFamily="2" charset="-122"/>
                <a:cs typeface="Cordia New" panose="020B0304020202020204" pitchFamily="34" charset="-34"/>
              </a:rPr>
              <a:t>Receiving a payment from funds made available this relevant section of the ARPA shall only use such amounts to—</a:t>
            </a:r>
          </a:p>
          <a:p>
            <a:pPr marL="0" marR="0">
              <a:spcBef>
                <a:spcPts val="0"/>
              </a:spcBef>
              <a:spcAft>
                <a:spcPts val="0"/>
              </a:spcAft>
            </a:pPr>
            <a:endParaRPr lang="en-US" sz="2000" dirty="0">
              <a:effectLst/>
              <a:latin typeface="Calibri" panose="020F0502020204030204" pitchFamily="34" charset="0"/>
              <a:ea typeface="DengXian" panose="02010600030101010101" pitchFamily="2" charset="-122"/>
              <a:cs typeface="Cordia New" panose="020B0304020202020204" pitchFamily="34" charset="-34"/>
            </a:endParaRPr>
          </a:p>
          <a:p>
            <a:pPr marL="0" marR="0" indent="0">
              <a:spcBef>
                <a:spcPts val="0"/>
              </a:spcBef>
              <a:spcAft>
                <a:spcPts val="0"/>
              </a:spcAft>
              <a:buNone/>
            </a:pPr>
            <a:r>
              <a:rPr lang="en-US" sz="2000" dirty="0">
                <a:effectLst/>
                <a:latin typeface="Calibri" panose="020F0502020204030204" pitchFamily="34" charset="0"/>
                <a:ea typeface="DengXian" panose="02010600030101010101" pitchFamily="2" charset="-122"/>
                <a:cs typeface="Cordia New" panose="020B0304020202020204" pitchFamily="34" charset="-34"/>
              </a:rPr>
              <a:t>	“(A) respond to or mitigate the public health emergency with respect to the Coronavirus 	Disease 2019 (COVID-19) or its </a:t>
            </a:r>
            <a:r>
              <a:rPr lang="en-US" sz="2000" dirty="0">
                <a:solidFill>
                  <a:schemeClr val="accent1"/>
                </a:solidFill>
                <a:effectLst/>
                <a:latin typeface="Calibri" panose="020F0502020204030204" pitchFamily="34" charset="0"/>
                <a:ea typeface="DengXian" panose="02010600030101010101" pitchFamily="2" charset="-122"/>
                <a:cs typeface="Cordia New" panose="020B0304020202020204" pitchFamily="34" charset="-34"/>
              </a:rPr>
              <a:t>NEGATIVE ECONOMIC IMPACTS</a:t>
            </a:r>
            <a:r>
              <a:rPr lang="en-US" sz="2000" dirty="0">
                <a:effectLst/>
                <a:latin typeface="Calibri" panose="020F0502020204030204" pitchFamily="34" charset="0"/>
                <a:ea typeface="DengXian" panose="02010600030101010101" pitchFamily="2" charset="-122"/>
                <a:cs typeface="Cordia New" panose="020B0304020202020204" pitchFamily="34" charset="-34"/>
              </a:rPr>
              <a:t>;</a:t>
            </a:r>
          </a:p>
          <a:p>
            <a:pPr marL="0" marR="0">
              <a:spcBef>
                <a:spcPts val="0"/>
              </a:spcBef>
              <a:spcAft>
                <a:spcPts val="0"/>
              </a:spcAft>
            </a:pPr>
            <a:endParaRPr lang="en-US" sz="2000" dirty="0">
              <a:effectLst/>
              <a:latin typeface="Calibri" panose="020F0502020204030204" pitchFamily="34" charset="0"/>
              <a:ea typeface="DengXian" panose="02010600030101010101" pitchFamily="2" charset="-122"/>
              <a:cs typeface="Cordia New" panose="020B0304020202020204" pitchFamily="34" charset="-34"/>
            </a:endParaRPr>
          </a:p>
          <a:p>
            <a:pPr marL="0" marR="0" indent="0">
              <a:spcBef>
                <a:spcPts val="0"/>
              </a:spcBef>
              <a:spcAft>
                <a:spcPts val="0"/>
              </a:spcAft>
              <a:buNone/>
            </a:pPr>
            <a:r>
              <a:rPr lang="en-US" sz="2000" dirty="0">
                <a:effectLst/>
                <a:latin typeface="Calibri" panose="020F0502020204030204" pitchFamily="34" charset="0"/>
                <a:ea typeface="DengXian" panose="02010600030101010101" pitchFamily="2" charset="-122"/>
                <a:cs typeface="Cordia New" panose="020B0304020202020204" pitchFamily="34" charset="-34"/>
              </a:rPr>
              <a:t>	“(B) cover costs incurred as a result of such emergency;</a:t>
            </a:r>
          </a:p>
          <a:p>
            <a:pPr marL="0" marR="0">
              <a:spcBef>
                <a:spcPts val="0"/>
              </a:spcBef>
              <a:spcAft>
                <a:spcPts val="0"/>
              </a:spcAft>
            </a:pPr>
            <a:endParaRPr lang="en-US" sz="2000" dirty="0">
              <a:effectLst/>
              <a:latin typeface="Calibri" panose="020F0502020204030204" pitchFamily="34" charset="0"/>
              <a:ea typeface="DengXian" panose="02010600030101010101" pitchFamily="2" charset="-122"/>
              <a:cs typeface="Cordia New" panose="020B0304020202020204" pitchFamily="34" charset="-34"/>
            </a:endParaRPr>
          </a:p>
          <a:p>
            <a:pPr marL="0" marR="0" indent="0">
              <a:spcBef>
                <a:spcPts val="0"/>
              </a:spcBef>
              <a:spcAft>
                <a:spcPts val="0"/>
              </a:spcAft>
              <a:buNone/>
            </a:pPr>
            <a:r>
              <a:rPr lang="en-US" sz="2000" dirty="0">
                <a:effectLst/>
                <a:latin typeface="Calibri" panose="020F0502020204030204" pitchFamily="34" charset="0"/>
                <a:ea typeface="DengXian" panose="02010600030101010101" pitchFamily="2" charset="-122"/>
                <a:cs typeface="Cordia New" panose="020B0304020202020204" pitchFamily="34" charset="-34"/>
              </a:rPr>
              <a:t>	“(C) </a:t>
            </a:r>
            <a:r>
              <a:rPr lang="en-US" sz="2000" dirty="0">
                <a:solidFill>
                  <a:schemeClr val="accent1"/>
                </a:solidFill>
                <a:effectLst/>
                <a:latin typeface="Calibri" panose="020F0502020204030204" pitchFamily="34" charset="0"/>
                <a:ea typeface="DengXian" panose="02010600030101010101" pitchFamily="2" charset="-122"/>
                <a:cs typeface="Cordia New" panose="020B0304020202020204" pitchFamily="34" charset="-34"/>
              </a:rPr>
              <a:t>REPLACE REVENUE THAT WAS LOST, DELAYED, OR DECREASED </a:t>
            </a:r>
            <a:r>
              <a:rPr lang="en-US" sz="2000" dirty="0">
                <a:effectLst/>
                <a:latin typeface="Calibri" panose="020F0502020204030204" pitchFamily="34" charset="0"/>
                <a:ea typeface="DengXian" panose="02010600030101010101" pitchFamily="2" charset="-122"/>
                <a:cs typeface="Cordia New" panose="020B0304020202020204" pitchFamily="34" charset="-34"/>
              </a:rPr>
              <a:t>(as determined based on 	revenue projections…as of January 27, 2020) as a result of such emergency; or</a:t>
            </a:r>
          </a:p>
          <a:p>
            <a:pPr marL="0" marR="0" indent="0">
              <a:spcBef>
                <a:spcPts val="0"/>
              </a:spcBef>
              <a:spcAft>
                <a:spcPts val="0"/>
              </a:spcAft>
              <a:buNone/>
            </a:pPr>
            <a:r>
              <a:rPr lang="en-US" sz="2000" dirty="0">
                <a:effectLst/>
                <a:latin typeface="Calibri" panose="020F0502020204030204" pitchFamily="34" charset="0"/>
                <a:ea typeface="DengXian" panose="02010600030101010101" pitchFamily="2" charset="-122"/>
                <a:cs typeface="Cordia New" panose="020B0304020202020204" pitchFamily="34" charset="-34"/>
              </a:rPr>
              <a:t> </a:t>
            </a:r>
          </a:p>
          <a:p>
            <a:pPr marL="0" marR="0" indent="0">
              <a:spcBef>
                <a:spcPts val="0"/>
              </a:spcBef>
              <a:spcAft>
                <a:spcPts val="0"/>
              </a:spcAft>
              <a:buNone/>
            </a:pPr>
            <a:r>
              <a:rPr lang="en-US" sz="2000" dirty="0">
                <a:effectLst/>
                <a:latin typeface="Calibri" panose="020F0502020204030204" pitchFamily="34" charset="0"/>
                <a:ea typeface="DengXian" panose="02010600030101010101" pitchFamily="2" charset="-122"/>
                <a:cs typeface="Cordia New" panose="020B0304020202020204" pitchFamily="34" charset="-34"/>
              </a:rPr>
              <a:t>	“(D) </a:t>
            </a:r>
            <a:r>
              <a:rPr lang="en-US" sz="2000" dirty="0">
                <a:solidFill>
                  <a:schemeClr val="accent1"/>
                </a:solidFill>
                <a:effectLst/>
                <a:latin typeface="Calibri" panose="020F0502020204030204" pitchFamily="34" charset="0"/>
                <a:ea typeface="DengXian" panose="02010600030101010101" pitchFamily="2" charset="-122"/>
                <a:cs typeface="Cordia New" panose="020B0304020202020204" pitchFamily="34" charset="-34"/>
              </a:rPr>
              <a:t>ADDRESS THE NEGATIVE ECONOMIC IMPACTS </a:t>
            </a:r>
            <a:r>
              <a:rPr lang="en-US" sz="2000" dirty="0">
                <a:effectLst/>
                <a:latin typeface="Calibri" panose="020F0502020204030204" pitchFamily="34" charset="0"/>
                <a:ea typeface="DengXian" panose="02010600030101010101" pitchFamily="2" charset="-122"/>
                <a:cs typeface="Cordia New" panose="020B0304020202020204" pitchFamily="34" charset="-34"/>
              </a:rPr>
              <a:t>of such emergency.</a:t>
            </a:r>
          </a:p>
          <a:p>
            <a:endParaRPr lang="en-US" dirty="0"/>
          </a:p>
        </p:txBody>
      </p:sp>
    </p:spTree>
    <p:extLst>
      <p:ext uri="{BB962C8B-B14F-4D97-AF65-F5344CB8AC3E}">
        <p14:creationId xmlns:p14="http://schemas.microsoft.com/office/powerpoint/2010/main" val="2596053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7D99-DAB2-431A-8CCB-FD8C2C69AC6D}"/>
              </a:ext>
            </a:extLst>
          </p:cNvPr>
          <p:cNvSpPr>
            <a:spLocks noGrp="1"/>
          </p:cNvSpPr>
          <p:nvPr>
            <p:ph type="title"/>
          </p:nvPr>
        </p:nvSpPr>
        <p:spPr>
          <a:xfrm>
            <a:off x="913795" y="186812"/>
            <a:ext cx="10353762" cy="1257300"/>
          </a:xfrm>
        </p:spPr>
        <p:txBody>
          <a:bodyPr/>
          <a:lstStyle/>
          <a:p>
            <a:r>
              <a:rPr lang="en-US" dirty="0"/>
              <a:t>The Basics: from OML</a:t>
            </a:r>
          </a:p>
        </p:txBody>
      </p:sp>
      <p:sp>
        <p:nvSpPr>
          <p:cNvPr id="3" name="Content Placeholder 2">
            <a:extLst>
              <a:ext uri="{FF2B5EF4-FFF2-40B4-BE49-F238E27FC236}">
                <a16:creationId xmlns:a16="http://schemas.microsoft.com/office/drawing/2014/main" id="{9C198DEE-54A6-4C5A-A23D-30A8FA74BAE4}"/>
              </a:ext>
            </a:extLst>
          </p:cNvPr>
          <p:cNvSpPr>
            <a:spLocks noGrp="1"/>
          </p:cNvSpPr>
          <p:nvPr>
            <p:ph idx="1"/>
          </p:nvPr>
        </p:nvSpPr>
        <p:spPr>
          <a:xfrm>
            <a:off x="913795" y="1568399"/>
            <a:ext cx="10353762" cy="4678311"/>
          </a:xfrm>
        </p:spPr>
        <p:txBody>
          <a:bodyPr>
            <a:normAutofit fontScale="85000" lnSpcReduction="20000"/>
          </a:bodyPr>
          <a:lstStyle/>
          <a:p>
            <a:pPr marL="36900" indent="0" algn="l">
              <a:buNone/>
            </a:pPr>
            <a:r>
              <a:rPr lang="en-US" sz="1600" b="1" i="0" dirty="0">
                <a:solidFill>
                  <a:schemeClr val="tx1"/>
                </a:solidFill>
                <a:effectLst/>
                <a:latin typeface="Calibri" panose="020F0502020204030204" pitchFamily="34" charset="0"/>
              </a:rPr>
              <a:t>How fast will state and local governments receive the aid?</a:t>
            </a:r>
            <a:endParaRPr lang="en-US" sz="1600" b="0" i="0" dirty="0">
              <a:solidFill>
                <a:schemeClr val="tx1"/>
              </a:solidFill>
              <a:effectLst/>
              <a:latin typeface="Arial" panose="020B0604020202020204" pitchFamily="34" charset="0"/>
            </a:endParaRPr>
          </a:p>
          <a:p>
            <a:pPr algn="l"/>
            <a:r>
              <a:rPr lang="en-US" sz="1600" b="0" i="0" dirty="0">
                <a:solidFill>
                  <a:schemeClr val="tx1"/>
                </a:solidFill>
                <a:effectLst/>
                <a:latin typeface="Calibri" panose="020F0502020204030204" pitchFamily="34" charset="0"/>
              </a:rPr>
              <a:t>States, Tribal governments, territories, counties, and metropolitan cities (which generally have </a:t>
            </a:r>
            <a:r>
              <a:rPr lang="en-US" sz="1600" b="1" i="0" dirty="0">
                <a:solidFill>
                  <a:schemeClr val="tx1"/>
                </a:solidFill>
                <a:effectLst/>
                <a:latin typeface="Calibri" panose="020F0502020204030204" pitchFamily="34" charset="0"/>
              </a:rPr>
              <a:t>over </a:t>
            </a:r>
            <a:r>
              <a:rPr lang="en-US" sz="1600" b="0" i="0" dirty="0">
                <a:solidFill>
                  <a:schemeClr val="tx1"/>
                </a:solidFill>
                <a:effectLst/>
                <a:latin typeface="Calibri" panose="020F0502020204030204" pitchFamily="34" charset="0"/>
              </a:rPr>
              <a:t>50,000 inhabitants) would receive their allocations within 60 days of submitting their certification of need to the Department of Treasury.</a:t>
            </a:r>
            <a:endParaRPr lang="en-US" sz="1600" b="0" i="0" dirty="0">
              <a:solidFill>
                <a:schemeClr val="tx1"/>
              </a:solidFill>
              <a:effectLst/>
              <a:latin typeface="Arial" panose="020B0604020202020204" pitchFamily="34" charset="0"/>
            </a:endParaRPr>
          </a:p>
          <a:p>
            <a:pPr algn="l"/>
            <a:r>
              <a:rPr lang="en-US" sz="1600" b="0" i="0" dirty="0">
                <a:solidFill>
                  <a:schemeClr val="tx1"/>
                </a:solidFill>
                <a:effectLst/>
                <a:latin typeface="Calibri" panose="020F0502020204030204" pitchFamily="34" charset="0"/>
              </a:rPr>
              <a:t>Because it could take a full year for the Department of Treasury to calculate and disburse the allocations for smaller local governments (generally those with </a:t>
            </a:r>
            <a:r>
              <a:rPr lang="en-US" sz="1600" b="1" i="0" dirty="0">
                <a:solidFill>
                  <a:schemeClr val="tx1"/>
                </a:solidFill>
                <a:effectLst/>
                <a:latin typeface="Calibri" panose="020F0502020204030204" pitchFamily="34" charset="0"/>
              </a:rPr>
              <a:t>under </a:t>
            </a:r>
            <a:r>
              <a:rPr lang="en-US" sz="1600" b="0" i="0" dirty="0">
                <a:solidFill>
                  <a:schemeClr val="tx1"/>
                </a:solidFill>
                <a:effectLst/>
                <a:latin typeface="Calibri" panose="020F0502020204030204" pitchFamily="34" charset="0"/>
              </a:rPr>
              <a:t>50,000 inhabitants), the Department of Treasury is instead required to send those funds to the states within 60 days of the law’s enactment. States would then have 30 days to disburse the funds to the local governments (called “</a:t>
            </a:r>
            <a:r>
              <a:rPr lang="en-US" sz="1600" b="0" i="0" dirty="0" err="1">
                <a:solidFill>
                  <a:schemeClr val="tx1"/>
                </a:solidFill>
                <a:effectLst/>
                <a:latin typeface="Calibri" panose="020F0502020204030204" pitchFamily="34" charset="0"/>
              </a:rPr>
              <a:t>nonentitlement</a:t>
            </a:r>
            <a:r>
              <a:rPr lang="en-US" sz="1600" b="0" i="0" dirty="0">
                <a:solidFill>
                  <a:schemeClr val="tx1"/>
                </a:solidFill>
                <a:effectLst/>
                <a:latin typeface="Calibri" panose="020F0502020204030204" pitchFamily="34" charset="0"/>
              </a:rPr>
              <a:t> units of local government”) based on population. A state could ask Treasury for an extension for distributing one or more of those allocations if necessary, but it would need to justify why the extension is warranted. </a:t>
            </a:r>
            <a:r>
              <a:rPr lang="en-US" sz="1600" b="1" i="1" u="sng" dirty="0">
                <a:solidFill>
                  <a:schemeClr val="tx1"/>
                </a:solidFill>
                <a:effectLst/>
                <a:latin typeface="Calibri" panose="020F0502020204030204" pitchFamily="34" charset="0"/>
              </a:rPr>
              <a:t>States have no discretionary authority to change the amount of, or attach additional requirements to, the payments allocated to local governments.</a:t>
            </a:r>
            <a:endParaRPr lang="en-US" sz="1600" b="0" i="0" dirty="0">
              <a:solidFill>
                <a:schemeClr val="tx1"/>
              </a:solidFill>
              <a:effectLst/>
              <a:latin typeface="Arial" panose="020B0604020202020204" pitchFamily="34" charset="0"/>
            </a:endParaRPr>
          </a:p>
          <a:p>
            <a:pPr marL="36900" indent="0" algn="l">
              <a:buNone/>
            </a:pPr>
            <a:r>
              <a:rPr lang="en-US" sz="1600" b="1" i="0" dirty="0">
                <a:solidFill>
                  <a:schemeClr val="tx1"/>
                </a:solidFill>
                <a:effectLst/>
                <a:latin typeface="Calibri" panose="020F0502020204030204" pitchFamily="34" charset="0"/>
              </a:rPr>
              <a:t>What’s the difference between a “CDBG City” and a “</a:t>
            </a:r>
            <a:r>
              <a:rPr lang="en-US" sz="1600" b="1" i="0" dirty="0" err="1">
                <a:solidFill>
                  <a:schemeClr val="tx1"/>
                </a:solidFill>
                <a:effectLst/>
                <a:latin typeface="Calibri" panose="020F0502020204030204" pitchFamily="34" charset="0"/>
              </a:rPr>
              <a:t>Nonentitlement</a:t>
            </a:r>
            <a:r>
              <a:rPr lang="en-US" sz="1600" b="1" i="0" dirty="0">
                <a:solidFill>
                  <a:schemeClr val="tx1"/>
                </a:solidFill>
                <a:effectLst/>
                <a:latin typeface="Calibri" panose="020F0502020204030204" pitchFamily="34" charset="0"/>
              </a:rPr>
              <a:t>”?</a:t>
            </a:r>
            <a:endParaRPr lang="en-US" sz="1600" b="0" i="0" dirty="0">
              <a:solidFill>
                <a:schemeClr val="tx1"/>
              </a:solidFill>
              <a:effectLst/>
              <a:latin typeface="Arial" panose="020B0604020202020204" pitchFamily="34" charset="0"/>
            </a:endParaRPr>
          </a:p>
          <a:p>
            <a:pPr algn="l"/>
            <a:r>
              <a:rPr lang="en-US" sz="1600" b="0" i="0" dirty="0">
                <a:solidFill>
                  <a:schemeClr val="tx1"/>
                </a:solidFill>
                <a:effectLst/>
                <a:latin typeface="Calibri" panose="020F0502020204030204" pitchFamily="34" charset="0"/>
              </a:rPr>
              <a:t> “CDBG City” generally refers to cities of over 50,000, which would receive their allocation from the Department of Treasury based on a modified Community Development Block Grant (CDBG) formula.</a:t>
            </a:r>
            <a:endParaRPr lang="en-US" sz="1600" b="0" i="0" dirty="0">
              <a:solidFill>
                <a:schemeClr val="tx1"/>
              </a:solidFill>
              <a:effectLst/>
              <a:latin typeface="Arial" panose="020B0604020202020204" pitchFamily="34" charset="0"/>
            </a:endParaRPr>
          </a:p>
          <a:p>
            <a:pPr algn="l"/>
            <a:r>
              <a:rPr lang="en-US" sz="1600" b="0" i="0" dirty="0">
                <a:solidFill>
                  <a:schemeClr val="tx1"/>
                </a:solidFill>
                <a:effectLst/>
                <a:latin typeface="Calibri" panose="020F0502020204030204" pitchFamily="34" charset="0"/>
              </a:rPr>
              <a:t>“</a:t>
            </a:r>
            <a:r>
              <a:rPr lang="en-US" sz="1600" b="0" i="0" dirty="0" err="1">
                <a:solidFill>
                  <a:schemeClr val="tx1"/>
                </a:solidFill>
                <a:effectLst/>
                <a:latin typeface="Calibri" panose="020F0502020204030204" pitchFamily="34" charset="0"/>
              </a:rPr>
              <a:t>Nonentitlement</a:t>
            </a:r>
            <a:r>
              <a:rPr lang="en-US" sz="1600" b="0" i="0" dirty="0">
                <a:solidFill>
                  <a:schemeClr val="tx1"/>
                </a:solidFill>
                <a:effectLst/>
                <a:latin typeface="Calibri" panose="020F0502020204030204" pitchFamily="34" charset="0"/>
              </a:rPr>
              <a:t>” is the term used for municipalities that generally have fewer than 50,000 inhabitants. Those allocations would be made proportionate to population and are subject to a cap of 75% of the locality’s most recent budget as of January 27, 2020.</a:t>
            </a:r>
            <a:endParaRPr lang="en-US" sz="1600" b="0" i="0" dirty="0">
              <a:solidFill>
                <a:schemeClr val="tx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1258925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7D99-DAB2-431A-8CCB-FD8C2C69AC6D}"/>
              </a:ext>
            </a:extLst>
          </p:cNvPr>
          <p:cNvSpPr>
            <a:spLocks noGrp="1"/>
          </p:cNvSpPr>
          <p:nvPr>
            <p:ph type="title"/>
          </p:nvPr>
        </p:nvSpPr>
        <p:spPr>
          <a:xfrm>
            <a:off x="913795" y="186812"/>
            <a:ext cx="10353762" cy="1257300"/>
          </a:xfrm>
        </p:spPr>
        <p:txBody>
          <a:bodyPr/>
          <a:lstStyle/>
          <a:p>
            <a:r>
              <a:rPr lang="en-US" dirty="0"/>
              <a:t>The Basics</a:t>
            </a:r>
          </a:p>
        </p:txBody>
      </p:sp>
      <p:sp>
        <p:nvSpPr>
          <p:cNvPr id="3" name="Content Placeholder 2">
            <a:extLst>
              <a:ext uri="{FF2B5EF4-FFF2-40B4-BE49-F238E27FC236}">
                <a16:creationId xmlns:a16="http://schemas.microsoft.com/office/drawing/2014/main" id="{9C198DEE-54A6-4C5A-A23D-30A8FA74BAE4}"/>
              </a:ext>
            </a:extLst>
          </p:cNvPr>
          <p:cNvSpPr>
            <a:spLocks noGrp="1"/>
          </p:cNvSpPr>
          <p:nvPr>
            <p:ph idx="1"/>
          </p:nvPr>
        </p:nvSpPr>
        <p:spPr>
          <a:xfrm>
            <a:off x="913795" y="1568399"/>
            <a:ext cx="10353762" cy="4678311"/>
          </a:xfrm>
        </p:spPr>
        <p:txBody>
          <a:bodyPr>
            <a:normAutofit/>
          </a:bodyPr>
          <a:lstStyle/>
          <a:p>
            <a:r>
              <a:rPr lang="en-US" sz="2400" b="0" i="0" dirty="0">
                <a:solidFill>
                  <a:schemeClr val="tx1"/>
                </a:solidFill>
                <a:effectLst/>
                <a:latin typeface="Roboto" panose="02000000000000000000" pitchFamily="2" charset="0"/>
              </a:rPr>
              <a:t> For local governments the funding amount is determined by population.  Local governments will receive their allocations in two tranches – the first half 60 days after enactment and the other half one year later.  For </a:t>
            </a:r>
            <a:r>
              <a:rPr lang="en-US" sz="2400" b="0" i="0" dirty="0" err="1">
                <a:solidFill>
                  <a:schemeClr val="tx1"/>
                </a:solidFill>
                <a:effectLst/>
                <a:latin typeface="Roboto" panose="02000000000000000000" pitchFamily="2" charset="0"/>
              </a:rPr>
              <a:t>nonentitlement</a:t>
            </a:r>
            <a:r>
              <a:rPr lang="en-US" sz="2400" b="0" i="0" dirty="0">
                <a:solidFill>
                  <a:schemeClr val="tx1"/>
                </a:solidFill>
                <a:effectLst/>
                <a:latin typeface="Roboto" panose="02000000000000000000" pitchFamily="2" charset="0"/>
              </a:rPr>
              <a:t> units of local government, those deadlines are the dates for Treasury to send the funding to the state, which then has an extra 30 days to distribute appropriately.</a:t>
            </a:r>
            <a:endParaRPr lang="en-US" sz="3200" dirty="0">
              <a:solidFill>
                <a:schemeClr val="tx1"/>
              </a:solidFill>
              <a:effectLst/>
              <a:latin typeface="Calibri" panose="020F0502020204030204" pitchFamily="34" charset="0"/>
              <a:ea typeface="DengXian" panose="02010600030101010101" pitchFamily="2" charset="-122"/>
              <a:cs typeface="Cordia New" panose="020B0304020202020204" pitchFamily="34" charset="-34"/>
            </a:endParaRPr>
          </a:p>
          <a:p>
            <a:endParaRPr lang="en-US" dirty="0"/>
          </a:p>
        </p:txBody>
      </p:sp>
    </p:spTree>
    <p:extLst>
      <p:ext uri="{BB962C8B-B14F-4D97-AF65-F5344CB8AC3E}">
        <p14:creationId xmlns:p14="http://schemas.microsoft.com/office/powerpoint/2010/main" val="2488698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7D99-DAB2-431A-8CCB-FD8C2C69AC6D}"/>
              </a:ext>
            </a:extLst>
          </p:cNvPr>
          <p:cNvSpPr>
            <a:spLocks noGrp="1"/>
          </p:cNvSpPr>
          <p:nvPr>
            <p:ph type="title"/>
          </p:nvPr>
        </p:nvSpPr>
        <p:spPr>
          <a:xfrm>
            <a:off x="913795" y="186812"/>
            <a:ext cx="10353762" cy="1257300"/>
          </a:xfrm>
        </p:spPr>
        <p:txBody>
          <a:bodyPr/>
          <a:lstStyle/>
          <a:p>
            <a:r>
              <a:rPr lang="en-US" dirty="0"/>
              <a:t>The Basics: What We Know Now</a:t>
            </a:r>
          </a:p>
        </p:txBody>
      </p:sp>
      <p:sp>
        <p:nvSpPr>
          <p:cNvPr id="3" name="Content Placeholder 2">
            <a:extLst>
              <a:ext uri="{FF2B5EF4-FFF2-40B4-BE49-F238E27FC236}">
                <a16:creationId xmlns:a16="http://schemas.microsoft.com/office/drawing/2014/main" id="{9C198DEE-54A6-4C5A-A23D-30A8FA74BAE4}"/>
              </a:ext>
            </a:extLst>
          </p:cNvPr>
          <p:cNvSpPr>
            <a:spLocks noGrp="1"/>
          </p:cNvSpPr>
          <p:nvPr>
            <p:ph idx="1"/>
          </p:nvPr>
        </p:nvSpPr>
        <p:spPr>
          <a:xfrm>
            <a:off x="913795" y="1657176"/>
            <a:ext cx="10353762" cy="4678311"/>
          </a:xfrm>
        </p:spPr>
        <p:txBody>
          <a:bodyPr>
            <a:normAutofit/>
          </a:bodyPr>
          <a:lstStyle/>
          <a:p>
            <a:pPr marL="0" marR="0">
              <a:spcBef>
                <a:spcPts val="0"/>
              </a:spcBef>
              <a:spcAft>
                <a:spcPts val="0"/>
              </a:spcAft>
            </a:pPr>
            <a:r>
              <a:rPr lang="en-US" sz="2000" dirty="0">
                <a:effectLst/>
                <a:latin typeface="Calibri" panose="020F0502020204030204" pitchFamily="34" charset="0"/>
                <a:ea typeface="DengXian" panose="02010600030101010101" pitchFamily="2" charset="-122"/>
                <a:cs typeface="Cordia New" panose="020B0304020202020204" pitchFamily="34" charset="-34"/>
              </a:rPr>
              <a:t>A lot of unknowns right now</a:t>
            </a:r>
          </a:p>
          <a:p>
            <a:pPr marL="0" marR="0">
              <a:spcBef>
                <a:spcPts val="0"/>
              </a:spcBef>
              <a:spcAft>
                <a:spcPts val="0"/>
              </a:spcAft>
            </a:pPr>
            <a:r>
              <a:rPr lang="en-US" sz="2000" dirty="0">
                <a:effectLst/>
                <a:latin typeface="Calibri" panose="020F0502020204030204" pitchFamily="34" charset="0"/>
                <a:ea typeface="DengXian" panose="02010600030101010101" pitchFamily="2" charset="-122"/>
                <a:cs typeface="Cordia New" panose="020B0304020202020204" pitchFamily="34" charset="-34"/>
              </a:rPr>
              <a:t>Will be a slower process than CARES Act</a:t>
            </a:r>
          </a:p>
          <a:p>
            <a:pPr marL="0" marR="0">
              <a:spcBef>
                <a:spcPts val="0"/>
              </a:spcBef>
              <a:spcAft>
                <a:spcPts val="0"/>
              </a:spcAft>
            </a:pPr>
            <a:r>
              <a:rPr lang="en-US" sz="2000" dirty="0">
                <a:effectLst/>
                <a:latin typeface="Calibri" panose="020F0502020204030204" pitchFamily="34" charset="0"/>
                <a:ea typeface="DengXian" panose="02010600030101010101" pitchFamily="2" charset="-122"/>
                <a:cs typeface="Cordia New" panose="020B0304020202020204" pitchFamily="34" charset="-34"/>
              </a:rPr>
              <a:t>We don’t know how much you will get</a:t>
            </a:r>
          </a:p>
          <a:p>
            <a:pPr marL="0" marR="0">
              <a:spcBef>
                <a:spcPts val="0"/>
              </a:spcBef>
              <a:spcAft>
                <a:spcPts val="0"/>
              </a:spcAft>
            </a:pPr>
            <a:r>
              <a:rPr lang="en-US" sz="2000" dirty="0">
                <a:effectLst/>
                <a:latin typeface="Calibri" panose="020F0502020204030204" pitchFamily="34" charset="0"/>
                <a:ea typeface="DengXian" panose="02010600030101010101" pitchFamily="2" charset="-122"/>
                <a:cs typeface="Cordia New" panose="020B0304020202020204" pitchFamily="34" charset="-34"/>
              </a:rPr>
              <a:t>We don’t know the process for documentation or requests yet</a:t>
            </a:r>
          </a:p>
          <a:p>
            <a:pPr marL="0" marR="0">
              <a:spcBef>
                <a:spcPts val="0"/>
              </a:spcBef>
              <a:spcAft>
                <a:spcPts val="0"/>
              </a:spcAft>
            </a:pPr>
            <a:endParaRPr lang="en-US" sz="2000" dirty="0">
              <a:effectLst/>
              <a:latin typeface="Calibri" panose="020F0502020204030204" pitchFamily="34" charset="0"/>
              <a:ea typeface="DengXian" panose="02010600030101010101" pitchFamily="2" charset="-122"/>
              <a:cs typeface="Cordia New" panose="020B0304020202020204" pitchFamily="34" charset="-34"/>
            </a:endParaRPr>
          </a:p>
          <a:p>
            <a:pPr marL="0" marR="0">
              <a:spcBef>
                <a:spcPts val="0"/>
              </a:spcBef>
              <a:spcAft>
                <a:spcPts val="0"/>
              </a:spcAft>
            </a:pPr>
            <a:r>
              <a:rPr lang="en-US" sz="2000" dirty="0">
                <a:effectLst/>
                <a:latin typeface="Calibri" panose="020F0502020204030204" pitchFamily="34" charset="0"/>
                <a:ea typeface="DengXian" panose="02010600030101010101" pitchFamily="2" charset="-122"/>
                <a:cs typeface="Cordia New" panose="020B0304020202020204" pitchFamily="34" charset="-34"/>
              </a:rPr>
              <a:t>For now, be thinking about what you can do to prepare – how can this help strengthen your local economy?</a:t>
            </a:r>
          </a:p>
          <a:p>
            <a:pPr marL="0" marR="0">
              <a:spcBef>
                <a:spcPts val="0"/>
              </a:spcBef>
              <a:spcAft>
                <a:spcPts val="0"/>
              </a:spcAft>
            </a:pPr>
            <a:endParaRPr lang="en-US" sz="2000" dirty="0">
              <a:effectLst/>
              <a:latin typeface="Calibri" panose="020F0502020204030204" pitchFamily="34" charset="0"/>
              <a:ea typeface="DengXian" panose="02010600030101010101" pitchFamily="2" charset="-122"/>
              <a:cs typeface="Cordia New" panose="020B0304020202020204" pitchFamily="34" charset="-34"/>
            </a:endParaRPr>
          </a:p>
          <a:p>
            <a:pPr marL="0" marR="0">
              <a:spcBef>
                <a:spcPts val="0"/>
              </a:spcBef>
              <a:spcAft>
                <a:spcPts val="0"/>
              </a:spcAft>
            </a:pPr>
            <a:r>
              <a:rPr lang="en-US" sz="2000" dirty="0">
                <a:effectLst/>
                <a:latin typeface="Calibri" panose="020F0502020204030204" pitchFamily="34" charset="0"/>
                <a:ea typeface="DengXian" panose="02010600030101010101" pitchFamily="2" charset="-122"/>
                <a:cs typeface="Cordia New" panose="020B0304020202020204" pitchFamily="34" charset="-34"/>
              </a:rPr>
              <a:t>CARES was a First Aid effort, ARPA will be a prescription for care.</a:t>
            </a:r>
          </a:p>
          <a:p>
            <a:pPr marL="0" marR="0">
              <a:spcBef>
                <a:spcPts val="0"/>
              </a:spcBef>
              <a:spcAft>
                <a:spcPts val="0"/>
              </a:spcAft>
            </a:pPr>
            <a:endParaRPr lang="en-US" sz="2000" dirty="0">
              <a:effectLst/>
              <a:latin typeface="Calibri" panose="020F0502020204030204" pitchFamily="34" charset="0"/>
              <a:ea typeface="DengXian" panose="02010600030101010101" pitchFamily="2" charset="-122"/>
              <a:cs typeface="Cordia New" panose="020B0304020202020204" pitchFamily="34" charset="-34"/>
            </a:endParaRPr>
          </a:p>
          <a:p>
            <a:pPr marL="0" marR="0">
              <a:spcBef>
                <a:spcPts val="0"/>
              </a:spcBef>
              <a:spcAft>
                <a:spcPts val="0"/>
              </a:spcAft>
            </a:pPr>
            <a:r>
              <a:rPr lang="en-US" sz="2000" dirty="0">
                <a:effectLst/>
                <a:latin typeface="Calibri" panose="020F0502020204030204" pitchFamily="34" charset="0"/>
                <a:ea typeface="DengXian" panose="02010600030101010101" pitchFamily="2" charset="-122"/>
                <a:cs typeface="Cordia New" panose="020B0304020202020204" pitchFamily="34" charset="-34"/>
              </a:rPr>
              <a:t>OMMS will provide more information as it becomes available, and be available to answer questions throughout the process!</a:t>
            </a:r>
          </a:p>
        </p:txBody>
      </p:sp>
    </p:spTree>
    <p:extLst>
      <p:ext uri="{BB962C8B-B14F-4D97-AF65-F5344CB8AC3E}">
        <p14:creationId xmlns:p14="http://schemas.microsoft.com/office/powerpoint/2010/main" val="183506721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5560E646-30AD-4BA0-97EA-A7A07DF54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CB38EC-895A-4F8F-8F75-E263501ABB5A}">
  <ds:schemaRefs>
    <ds:schemaRef ds:uri="http://schemas.microsoft.com/sharepoint/v3/contenttype/forms"/>
  </ds:schemaRefs>
</ds:datastoreItem>
</file>

<file path=customXml/itemProps3.xml><?xml version="1.0" encoding="utf-8"?>
<ds:datastoreItem xmlns:ds="http://schemas.openxmlformats.org/officeDocument/2006/customXml" ds:itemID="{F7E70FC5-1855-47AB-8CE1-CB3C873A8988}">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TM04033925[[fn=Droplet]]</Template>
  <TotalTime>349</TotalTime>
  <Words>810</Words>
  <Application>Microsoft Office PowerPoint</Application>
  <PresentationFormat>Widescreen</PresentationFormat>
  <Paragraphs>52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Roboto</vt:lpstr>
      <vt:lpstr>Tw Cen MT</vt:lpstr>
      <vt:lpstr>Droplet</vt:lpstr>
      <vt:lpstr>American Rescue Plan Act</vt:lpstr>
      <vt:lpstr>American Rescue Plan Act: Ideas</vt:lpstr>
      <vt:lpstr>The Law</vt:lpstr>
      <vt:lpstr>The Basics: from OML</vt:lpstr>
      <vt:lpstr>The Basics</vt:lpstr>
      <vt:lpstr>The Basics: What We Know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Rescue Act</dc:title>
  <dc:creator>Aubrey Weatherford</dc:creator>
  <cp:lastModifiedBy>Aubrey Weatherford</cp:lastModifiedBy>
  <cp:revision>4</cp:revision>
  <dcterms:created xsi:type="dcterms:W3CDTF">2021-03-19T14:03:44Z</dcterms:created>
  <dcterms:modified xsi:type="dcterms:W3CDTF">2021-03-19T19:59:15Z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